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5715000" cy="9144000" type="screen16x1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азарова Елена Сергеевна" initials="НЕС" lastIdx="7" clrIdx="0">
    <p:extLst>
      <p:ext uri="{19B8F6BF-5375-455C-9EA6-DF929625EA0E}">
        <p15:presenceInfo xmlns:p15="http://schemas.microsoft.com/office/powerpoint/2012/main" userId="S-1-5-21-1590516527-2249619241-2245285737-15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9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91045" autoAdjust="0"/>
  </p:normalViewPr>
  <p:slideViewPr>
    <p:cSldViewPr snapToGrid="0">
      <p:cViewPr varScale="1">
        <p:scale>
          <a:sx n="82" d="100"/>
          <a:sy n="82" d="100"/>
        </p:scale>
        <p:origin x="252" y="-492"/>
      </p:cViewPr>
      <p:guideLst/>
    </p:cSldViewPr>
  </p:slideViewPr>
  <p:outlineViewPr>
    <p:cViewPr>
      <p:scale>
        <a:sx n="33" d="100"/>
        <a:sy n="33" d="100"/>
      </p:scale>
      <p:origin x="0" y="-45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CE0A0FD-1E18-4D0A-AA08-A85379DCE02F}" type="datetimeFigureOut">
              <a:rPr lang="ru-RU" smtClean="0"/>
              <a:t>21.12.2021</a:t>
            </a:fld>
            <a:endParaRPr lang="ru-RU"/>
          </a:p>
        </p:txBody>
      </p:sp>
      <p:sp>
        <p:nvSpPr>
          <p:cNvPr id="4" name="Образ слайда 3"/>
          <p:cNvSpPr>
            <a:spLocks noGrp="1" noRot="1" noChangeAspect="1"/>
          </p:cNvSpPr>
          <p:nvPr>
            <p:ph type="sldImg" idx="2"/>
          </p:nvPr>
        </p:nvSpPr>
        <p:spPr>
          <a:xfrm>
            <a:off x="2352675" y="1241425"/>
            <a:ext cx="20923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2356066C-D5B8-4539-A07C-941E9DA79FE4}" type="slidenum">
              <a:rPr lang="ru-RU" smtClean="0"/>
              <a:t>‹#›</a:t>
            </a:fld>
            <a:endParaRPr lang="ru-RU"/>
          </a:p>
        </p:txBody>
      </p:sp>
    </p:spTree>
    <p:extLst>
      <p:ext uri="{BB962C8B-B14F-4D97-AF65-F5344CB8AC3E}">
        <p14:creationId xmlns:p14="http://schemas.microsoft.com/office/powerpoint/2010/main" val="91797735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352675" y="1241425"/>
            <a:ext cx="20923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56066C-D5B8-4539-A07C-941E9DA79FE4}" type="slidenum">
              <a:rPr lang="ru-RU" smtClean="0"/>
              <a:t>1</a:t>
            </a:fld>
            <a:endParaRPr lang="ru-RU"/>
          </a:p>
        </p:txBody>
      </p:sp>
    </p:spTree>
    <p:extLst>
      <p:ext uri="{BB962C8B-B14F-4D97-AF65-F5344CB8AC3E}">
        <p14:creationId xmlns:p14="http://schemas.microsoft.com/office/powerpoint/2010/main" val="377597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ru-RU" smtClean="0"/>
              <a:t>Образец заголовка</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D5577D7-47CB-49AA-83C6-EB63716C3833}" type="datetime1">
              <a:rPr lang="ru-RU" smtClean="0"/>
              <a:t>21.12.2021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140405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73E4B4-8C35-4A9F-B602-E5295FB013E3}" type="datetime1">
              <a:rPr lang="ru-RU" smtClean="0"/>
              <a:t>21.12.2021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249516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0C94F3-CEEB-4325-9766-323DC2EFA758}" type="datetime1">
              <a:rPr lang="ru-RU" smtClean="0"/>
              <a:t>21.12.2021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313888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DF149F-95FB-4DC4-BA47-4B30804EDADF}" type="datetime1">
              <a:rPr lang="ru-RU" smtClean="0"/>
              <a:t>21.12.2021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42348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ru-RU" smtClean="0"/>
              <a:t>Образец заголовка</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8FB3DA-E104-464E-8998-4F9D97B90B65}" type="datetime1">
              <a:rPr lang="ru-RU" smtClean="0"/>
              <a:t>21.12.2021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70850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A8D9137-F338-496E-AA27-E8D048240C5E}" type="datetime1">
              <a:rPr lang="ru-RU" smtClean="0"/>
              <a:t>21.12.2021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9206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ru-RU" smtClean="0"/>
              <a:t>Образец текста</a:t>
            </a:r>
          </a:p>
        </p:txBody>
      </p:sp>
      <p:sp>
        <p:nvSpPr>
          <p:cNvPr id="4" name="Content Placeholder 3"/>
          <p:cNvSpPr>
            <a:spLocks noGrp="1"/>
          </p:cNvSpPr>
          <p:nvPr>
            <p:ph sz="half" idx="2"/>
          </p:nvPr>
        </p:nvSpPr>
        <p:spPr>
          <a:xfrm>
            <a:off x="393651" y="3340100"/>
            <a:ext cx="2417713" cy="4912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ru-RU" smtClean="0"/>
              <a:t>Образец текста</a:t>
            </a:r>
          </a:p>
        </p:txBody>
      </p:sp>
      <p:sp>
        <p:nvSpPr>
          <p:cNvPr id="6" name="Content Placeholder 5"/>
          <p:cNvSpPr>
            <a:spLocks noGrp="1"/>
          </p:cNvSpPr>
          <p:nvPr>
            <p:ph sz="quarter" idx="4"/>
          </p:nvPr>
        </p:nvSpPr>
        <p:spPr>
          <a:xfrm>
            <a:off x="2893219" y="3340100"/>
            <a:ext cx="2429619" cy="49127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01AEAC7-C8FF-4C0D-85D7-B5A991D158E4}" type="datetime1">
              <a:rPr lang="ru-RU" smtClean="0"/>
              <a:t>21.12.2021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179687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321A846-8E7B-4DCA-A165-1B9E53C0CBE6}" type="datetime1">
              <a:rPr lang="ru-RU" smtClean="0"/>
              <a:t>21.12.2021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317196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74B6F-2693-42BB-ADCF-6E38BB538D26}" type="datetime1">
              <a:rPr lang="ru-RU" smtClean="0"/>
              <a:t>21.12.2021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75911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ru-RU" smtClean="0"/>
              <a:t>Образец текста</a:t>
            </a:r>
          </a:p>
        </p:txBody>
      </p:sp>
      <p:sp>
        <p:nvSpPr>
          <p:cNvPr id="5" name="Date Placeholder 4"/>
          <p:cNvSpPr>
            <a:spLocks noGrp="1"/>
          </p:cNvSpPr>
          <p:nvPr>
            <p:ph type="dt" sz="half" idx="10"/>
          </p:nvPr>
        </p:nvSpPr>
        <p:spPr/>
        <p:txBody>
          <a:bodyPr/>
          <a:lstStyle/>
          <a:p>
            <a:fld id="{A8F34A65-37E1-4BA1-8884-C886C995E4AE}" type="datetime1">
              <a:rPr lang="ru-RU" smtClean="0"/>
              <a:t>21.12.2021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203643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ru-RU" smtClean="0"/>
              <a:t>Вставка рисунка</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ru-RU" smtClean="0"/>
              <a:t>Образец текста</a:t>
            </a:r>
          </a:p>
        </p:txBody>
      </p:sp>
      <p:sp>
        <p:nvSpPr>
          <p:cNvPr id="5" name="Date Placeholder 4"/>
          <p:cNvSpPr>
            <a:spLocks noGrp="1"/>
          </p:cNvSpPr>
          <p:nvPr>
            <p:ph type="dt" sz="half" idx="10"/>
          </p:nvPr>
        </p:nvSpPr>
        <p:spPr/>
        <p:txBody>
          <a:bodyPr/>
          <a:lstStyle/>
          <a:p>
            <a:fld id="{B21BC831-C9A3-4B05-BC57-E646AD5C2B51}" type="datetime1">
              <a:rPr lang="ru-RU" smtClean="0"/>
              <a:t>21.12.2021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9A8F32-D69E-41FC-BB6F-D9E4BDE27AC5}" type="slidenum">
              <a:rPr lang="ru-RU" smtClean="0"/>
              <a:t>‹#›</a:t>
            </a:fld>
            <a:endParaRPr lang="ru-RU"/>
          </a:p>
        </p:txBody>
      </p:sp>
    </p:spTree>
    <p:extLst>
      <p:ext uri="{BB962C8B-B14F-4D97-AF65-F5344CB8AC3E}">
        <p14:creationId xmlns:p14="http://schemas.microsoft.com/office/powerpoint/2010/main" val="394206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63281967-94DD-4ED6-9BDD-947EB4E93A64}" type="datetime1">
              <a:rPr lang="ru-RU" smtClean="0"/>
              <a:t>21.12.2021</a:t>
            </a:fld>
            <a:endParaRPr lang="ru-RU"/>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3A9A8F32-D69E-41FC-BB6F-D9E4BDE27AC5}" type="slidenum">
              <a:rPr lang="ru-RU" smtClean="0"/>
              <a:t>‹#›</a:t>
            </a:fld>
            <a:endParaRPr lang="ru-RU"/>
          </a:p>
        </p:txBody>
      </p:sp>
    </p:spTree>
    <p:extLst>
      <p:ext uri="{BB962C8B-B14F-4D97-AF65-F5344CB8AC3E}">
        <p14:creationId xmlns:p14="http://schemas.microsoft.com/office/powerpoint/2010/main" val="167001612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16554" b="18243"/>
          <a:stretch/>
        </p:blipFill>
        <p:spPr>
          <a:xfrm>
            <a:off x="649818" y="1219200"/>
            <a:ext cx="2226732" cy="2362201"/>
          </a:xfrm>
          <a:prstGeom prst="rect">
            <a:avLst/>
          </a:prstGeom>
          <a:effectLst>
            <a:glow>
              <a:schemeClr val="accent1"/>
            </a:glow>
            <a:reflection endPos="0" dir="5400000" sy="-100000" algn="bl" rotWithShape="0"/>
            <a:softEdge rad="101600"/>
          </a:effectLst>
        </p:spPr>
      </p:pic>
      <p:sp>
        <p:nvSpPr>
          <p:cNvPr id="2" name="Заголовок 1"/>
          <p:cNvSpPr>
            <a:spLocks noGrp="1"/>
          </p:cNvSpPr>
          <p:nvPr>
            <p:ph type="ctrTitle"/>
          </p:nvPr>
        </p:nvSpPr>
        <p:spPr>
          <a:xfrm>
            <a:off x="219075" y="876297"/>
            <a:ext cx="5276849" cy="9097129"/>
          </a:xfrm>
          <a:ln>
            <a:solidFill>
              <a:schemeClr val="accent1"/>
            </a:solidFill>
          </a:ln>
          <a:effectLst>
            <a:glow rad="63500">
              <a:schemeClr val="accent1">
                <a:alpha val="40000"/>
              </a:schemeClr>
            </a:glow>
          </a:effectLst>
        </p:spPr>
        <p:txBody>
          <a:bodyPr>
            <a:normAutofit fontScale="90000"/>
          </a:bodyPr>
          <a:lstStyle/>
          <a:p>
            <a:pPr>
              <a:lnSpc>
                <a:spcPct val="100000"/>
              </a:lnSpc>
              <a:spcBef>
                <a:spcPts val="0"/>
              </a:spcBef>
            </a:pP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dirty="0">
                <a:latin typeface="Times New Roman" panose="02020603050405020304" pitchFamily="18" charset="0"/>
                <a:cs typeface="Times New Roman" panose="02020603050405020304" pitchFamily="18" charset="0"/>
              </a:rPr>
              <a:t/>
            </a:r>
            <a:br>
              <a:rPr lang="ru-RU" sz="7111" dirty="0">
                <a:latin typeface="Times New Roman" panose="02020603050405020304" pitchFamily="18" charset="0"/>
                <a:cs typeface="Times New Roman" panose="02020603050405020304" pitchFamily="18" charset="0"/>
              </a:rPr>
            </a:br>
            <a:r>
              <a:rPr lang="ru-RU" sz="7111" b="1" dirty="0">
                <a:latin typeface="Times New Roman" panose="02020603050405020304" pitchFamily="18" charset="0"/>
                <a:cs typeface="Times New Roman" panose="02020603050405020304" pitchFamily="18" charset="0"/>
              </a:rPr>
              <a:t/>
            </a:r>
            <a:br>
              <a:rPr lang="ru-RU" sz="7111" b="1" dirty="0">
                <a:latin typeface="Times New Roman" panose="02020603050405020304" pitchFamily="18" charset="0"/>
                <a:cs typeface="Times New Roman" panose="02020603050405020304" pitchFamily="18" charset="0"/>
              </a:rPr>
            </a:br>
            <a:r>
              <a:rPr lang="ru-RU" sz="7111" b="1" dirty="0">
                <a:latin typeface="Times New Roman" panose="02020603050405020304" pitchFamily="18" charset="0"/>
                <a:cs typeface="Times New Roman" panose="02020603050405020304" pitchFamily="18" charset="0"/>
              </a:rPr>
              <a:t/>
            </a:r>
            <a:br>
              <a:rPr lang="ru-RU" sz="7111" b="1" dirty="0">
                <a:latin typeface="Times New Roman" panose="02020603050405020304" pitchFamily="18" charset="0"/>
                <a:cs typeface="Times New Roman" panose="02020603050405020304" pitchFamily="18" charset="0"/>
              </a:rPr>
            </a:br>
            <a:r>
              <a:rPr lang="ru-RU" sz="7111" b="1" dirty="0">
                <a:latin typeface="Times New Roman" panose="02020603050405020304" pitchFamily="18" charset="0"/>
                <a:cs typeface="Times New Roman" panose="02020603050405020304" pitchFamily="18" charset="0"/>
              </a:rPr>
              <a:t/>
            </a:r>
            <a:br>
              <a:rPr lang="ru-RU" sz="7111" b="1" dirty="0">
                <a:latin typeface="Times New Roman" panose="02020603050405020304" pitchFamily="18" charset="0"/>
                <a:cs typeface="Times New Roman" panose="02020603050405020304" pitchFamily="18" charset="0"/>
              </a:rPr>
            </a:br>
            <a:r>
              <a:rPr lang="ru-RU" sz="7111" b="1" dirty="0">
                <a:latin typeface="Times New Roman" panose="02020603050405020304" pitchFamily="18" charset="0"/>
                <a:cs typeface="Times New Roman" panose="02020603050405020304" pitchFamily="18" charset="0"/>
              </a:rPr>
              <a:t/>
            </a:r>
            <a:br>
              <a:rPr lang="ru-RU" sz="7111" b="1" dirty="0">
                <a:latin typeface="Times New Roman" panose="02020603050405020304" pitchFamily="18" charset="0"/>
                <a:cs typeface="Times New Roman" panose="02020603050405020304" pitchFamily="18" charset="0"/>
              </a:rPr>
            </a:br>
            <a:r>
              <a:rPr lang="ru-RU" sz="7111" b="1" dirty="0">
                <a:latin typeface="Times New Roman" panose="02020603050405020304" pitchFamily="18" charset="0"/>
                <a:cs typeface="Times New Roman" panose="02020603050405020304" pitchFamily="18" charset="0"/>
              </a:rPr>
              <a:t/>
            </a:r>
            <a:br>
              <a:rPr lang="ru-RU" sz="7111" b="1" dirty="0">
                <a:latin typeface="Times New Roman" panose="02020603050405020304" pitchFamily="18" charset="0"/>
                <a:cs typeface="Times New Roman" panose="02020603050405020304" pitchFamily="18" charset="0"/>
              </a:rPr>
            </a:br>
            <a:r>
              <a:rPr lang="ru-RU" sz="7111" b="1" dirty="0">
                <a:latin typeface="Times New Roman" panose="02020603050405020304" pitchFamily="18" charset="0"/>
                <a:cs typeface="Times New Roman" panose="02020603050405020304" pitchFamily="18" charset="0"/>
              </a:rPr>
              <a:t/>
            </a:r>
            <a:br>
              <a:rPr lang="ru-RU" sz="7111" b="1" dirty="0">
                <a:latin typeface="Times New Roman" panose="02020603050405020304" pitchFamily="18" charset="0"/>
                <a:cs typeface="Times New Roman" panose="02020603050405020304" pitchFamily="18" charset="0"/>
              </a:rPr>
            </a:br>
            <a:r>
              <a:rPr lang="ru-RU" sz="7111" b="1" dirty="0">
                <a:latin typeface="Times New Roman" panose="02020603050405020304" pitchFamily="18" charset="0"/>
                <a:cs typeface="Times New Roman" panose="02020603050405020304" pitchFamily="18" charset="0"/>
              </a:rPr>
              <a:t/>
            </a:r>
            <a:br>
              <a:rPr lang="ru-RU" sz="7111"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ГРАФИЧЕСКИЕ МОДЕЛИ</a:t>
            </a:r>
            <a:br>
              <a:rPr lang="ru-RU" sz="4800" b="1" dirty="0">
                <a:latin typeface="Times New Roman" panose="02020603050405020304" pitchFamily="18" charset="0"/>
                <a:cs typeface="Times New Roman" panose="02020603050405020304" pitchFamily="18" charset="0"/>
              </a:rPr>
            </a:br>
            <a:r>
              <a:rPr lang="ru-RU" sz="1956" b="1" dirty="0">
                <a:latin typeface="Times New Roman" panose="02020603050405020304" pitchFamily="18" charset="0"/>
                <a:cs typeface="Times New Roman" panose="02020603050405020304" pitchFamily="18" charset="0"/>
              </a:rPr>
              <a:t> </a:t>
            </a: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smtClean="0">
                <a:latin typeface="Times New Roman" panose="02020603050405020304" pitchFamily="18" charset="0"/>
                <a:cs typeface="Times New Roman" panose="02020603050405020304" pitchFamily="18" charset="0"/>
              </a:rPr>
              <a:t/>
            </a:r>
            <a:br>
              <a:rPr lang="ru-RU" sz="48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О ЗАПРЕТЕ ПОЛУЧАТЬ ПОДАРКИ</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dirty="0">
                <a:latin typeface="Times New Roman" panose="02020603050405020304" pitchFamily="18" charset="0"/>
                <a:cs typeface="Times New Roman" panose="02020603050405020304" pitchFamily="18" charset="0"/>
              </a:rPr>
              <a:t/>
            </a:r>
            <a:br>
              <a:rPr lang="ru-RU" sz="4800" b="1" dirty="0">
                <a:latin typeface="Times New Roman" panose="02020603050405020304" pitchFamily="18" charset="0"/>
                <a:cs typeface="Times New Roman" panose="02020603050405020304" pitchFamily="18" charset="0"/>
              </a:rPr>
            </a:br>
            <a:r>
              <a:rPr lang="ru-RU" sz="4800" b="1" i="1" dirty="0">
                <a:latin typeface="Times New Roman" panose="02020603050405020304" pitchFamily="18" charset="0"/>
                <a:cs typeface="Times New Roman" panose="02020603050405020304" pitchFamily="18" charset="0"/>
              </a:rPr>
              <a:t/>
            </a:r>
            <a:br>
              <a:rPr lang="ru-RU" sz="4800" b="1" i="1" dirty="0">
                <a:latin typeface="Times New Roman" panose="02020603050405020304" pitchFamily="18" charset="0"/>
                <a:cs typeface="Times New Roman" panose="02020603050405020304" pitchFamily="18" charset="0"/>
              </a:rPr>
            </a:br>
            <a:r>
              <a:rPr lang="ru-RU" sz="4978" b="1" i="1" dirty="0">
                <a:solidFill>
                  <a:prstClr val="black"/>
                </a:solidFill>
                <a:latin typeface="Times New Roman" panose="02020603050405020304" pitchFamily="18" charset="0"/>
                <a:ea typeface="+mn-ea"/>
                <a:cs typeface="Times New Roman" panose="02020603050405020304" pitchFamily="18" charset="0"/>
              </a:rPr>
              <a:t/>
            </a:r>
            <a:br>
              <a:rPr lang="ru-RU" sz="4978" b="1" i="1" dirty="0">
                <a:solidFill>
                  <a:prstClr val="black"/>
                </a:solidFill>
                <a:latin typeface="Times New Roman" panose="02020603050405020304" pitchFamily="18" charset="0"/>
                <a:ea typeface="+mn-ea"/>
                <a:cs typeface="Times New Roman" panose="02020603050405020304" pitchFamily="18" charset="0"/>
              </a:rPr>
            </a:br>
            <a:endParaRPr lang="ru-RU" sz="4800" b="1"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a:xfrm>
            <a:off x="7597312" y="9973427"/>
            <a:ext cx="4876800" cy="508309"/>
          </a:xfrm>
        </p:spPr>
        <p:txBody>
          <a:bodyPr/>
          <a:lstStyle/>
          <a:p>
            <a:endParaRPr lang="ru-RU" sz="1778" dirty="0">
              <a:latin typeface="Times New Roman" panose="02020603050405020304" pitchFamily="18" charset="0"/>
              <a:cs typeface="Times New Roman" panose="02020603050405020304" pitchFamily="18" charset="0"/>
            </a:endParaRPr>
          </a:p>
        </p:txBody>
      </p:sp>
      <p:pic>
        <p:nvPicPr>
          <p:cNvPr id="1026" name="Picture 2" descr="https://anticorruption.orb.ru/upload/resize_cache/alt/ccb/ccb307c2ffee667767e279668ac77fd1_1024_563_crop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1" y="5654557"/>
            <a:ext cx="3333750" cy="257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8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GlowDiffused trans="47000" intensity="1"/>
                    </a14:imgEffect>
                  </a14:imgLayer>
                </a14:imgProps>
              </a:ext>
            </a:extLst>
          </a:blip>
          <a:stretch>
            <a:fillRect/>
          </a:stretch>
        </p:blipFill>
        <p:spPr>
          <a:xfrm>
            <a:off x="13841" y="8454671"/>
            <a:ext cx="748160" cy="667660"/>
          </a:xfrm>
          <a:prstGeom prst="rect">
            <a:avLst/>
          </a:prstGeom>
          <a:effectLst>
            <a:outerShdw sx="1000" sy="1000" algn="ctr" rotWithShape="0">
              <a:srgbClr val="000000"/>
            </a:outerShdw>
            <a:reflection endPos="0" dir="5400000" sy="-100000" algn="bl" rotWithShape="0"/>
            <a:softEdge rad="0"/>
          </a:effectLst>
        </p:spPr>
      </p:pic>
      <p:pic>
        <p:nvPicPr>
          <p:cNvPr id="5" name="Рисунок 4"/>
          <p:cNvPicPr>
            <a:picLocks noChangeAspect="1"/>
          </p:cNvPicPr>
          <p:nvPr/>
        </p:nvPicPr>
        <p:blipFill>
          <a:blip r:embed="rId4"/>
          <a:stretch>
            <a:fillRect/>
          </a:stretch>
        </p:blipFill>
        <p:spPr>
          <a:xfrm>
            <a:off x="702747" y="8835664"/>
            <a:ext cx="4181384" cy="217899"/>
          </a:xfrm>
          <a:prstGeom prst="rect">
            <a:avLst/>
          </a:prstGeom>
          <a:effectLst>
            <a:glow rad="25400">
              <a:schemeClr val="accent1">
                <a:alpha val="0"/>
              </a:schemeClr>
            </a:glow>
            <a:outerShdw sx="1000" sy="1000" algn="ctr" rotWithShape="0">
              <a:schemeClr val="accent1"/>
            </a:outerShdw>
            <a:softEdge rad="0"/>
          </a:effectLst>
        </p:spPr>
      </p:pic>
      <p:sp>
        <p:nvSpPr>
          <p:cNvPr id="2" name="Номер слайда 1"/>
          <p:cNvSpPr>
            <a:spLocks noGrp="1"/>
          </p:cNvSpPr>
          <p:nvPr>
            <p:ph type="sldNum" sz="quarter" idx="12"/>
          </p:nvPr>
        </p:nvSpPr>
        <p:spPr>
          <a:xfrm>
            <a:off x="7264400" y="9932094"/>
            <a:ext cx="4876800" cy="649111"/>
          </a:xfrm>
        </p:spPr>
        <p:txBody>
          <a:bodyPr/>
          <a:lstStyle/>
          <a:p>
            <a:fld id="{3A9A8F32-D69E-41FC-BB6F-D9E4BDE27AC5}" type="slidenum">
              <a:rPr lang="ru-RU" sz="1778">
                <a:latin typeface="Times New Roman" panose="02020603050405020304" pitchFamily="18" charset="0"/>
                <a:cs typeface="Times New Roman" panose="02020603050405020304" pitchFamily="18" charset="0"/>
              </a:rPr>
              <a:t>2</a:t>
            </a:fld>
            <a:endParaRPr lang="ru-RU" sz="1778"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8266" y="109253"/>
            <a:ext cx="4310346" cy="338554"/>
          </a:xfrm>
          <a:prstGeom prst="rect">
            <a:avLst/>
          </a:prstGeom>
          <a:noFill/>
        </p:spPr>
        <p:txBody>
          <a:bodyPr wrap="square" rtlCol="0">
            <a:spAutoFit/>
          </a:bodyPr>
          <a:lstStyle/>
          <a:p>
            <a:pPr algn="ctr"/>
            <a:r>
              <a:rPr lang="ru-RU" sz="1600" b="1" dirty="0">
                <a:solidFill>
                  <a:srgbClr val="FF0000"/>
                </a:solidFill>
                <a:latin typeface="Times New Roman" panose="02020603050405020304" pitchFamily="18" charset="0"/>
                <a:cs typeface="Times New Roman" panose="02020603050405020304" pitchFamily="18" charset="0"/>
              </a:rPr>
              <a:t>СОДЕРЖАНИЕ ЗАПРЕТА</a:t>
            </a:r>
          </a:p>
        </p:txBody>
      </p:sp>
      <p:sp>
        <p:nvSpPr>
          <p:cNvPr id="8" name="TextBox 7"/>
          <p:cNvSpPr txBox="1"/>
          <p:nvPr/>
        </p:nvSpPr>
        <p:spPr>
          <a:xfrm>
            <a:off x="133350" y="557299"/>
            <a:ext cx="5381625" cy="738664"/>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Работникам Учреждения запрещается получать вознаграждения от физических  и юридических лиц</a:t>
            </a:r>
          </a:p>
          <a:p>
            <a:pPr algn="ctr"/>
            <a:r>
              <a:rPr lang="ru-RU" sz="1400" b="1" dirty="0">
                <a:latin typeface="Times New Roman" panose="02020603050405020304" pitchFamily="18" charset="0"/>
                <a:cs typeface="Times New Roman" panose="02020603050405020304" pitchFamily="18" charset="0"/>
              </a:rPr>
              <a:t>к «вознаграждениям» относятся:</a:t>
            </a:r>
          </a:p>
        </p:txBody>
      </p:sp>
      <p:pic>
        <p:nvPicPr>
          <p:cNvPr id="2050" name="Picture 2" descr="https://c.wallhere.com/photos/2c/db/money_rubles-282718.jpg!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581" y="2814126"/>
            <a:ext cx="2091311" cy="8870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pixabay.com/photo/2014/12/16/21/59/gifts-570816_12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581" y="4313601"/>
            <a:ext cx="2474858" cy="14513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8581" y="3790361"/>
            <a:ext cx="1998239" cy="276999"/>
          </a:xfrm>
          <a:prstGeom prst="rect">
            <a:avLst/>
          </a:prstGeom>
          <a:noFill/>
        </p:spPr>
        <p:txBody>
          <a:bodyPr wrap="none" rtlCol="0">
            <a:spAutoFit/>
          </a:bodyPr>
          <a:lstStyle/>
          <a:p>
            <a:r>
              <a:rPr lang="ru-RU" sz="1200" b="1" dirty="0">
                <a:latin typeface="Times New Roman" panose="02020603050405020304" pitchFamily="18" charset="0"/>
                <a:cs typeface="Times New Roman" panose="02020603050405020304" pitchFamily="18" charset="0"/>
              </a:rPr>
              <a:t>денежное вознаграждение</a:t>
            </a:r>
          </a:p>
        </p:txBody>
      </p:sp>
      <p:sp>
        <p:nvSpPr>
          <p:cNvPr id="19" name="TextBox 18"/>
          <p:cNvSpPr txBox="1"/>
          <p:nvPr/>
        </p:nvSpPr>
        <p:spPr>
          <a:xfrm>
            <a:off x="870391" y="5860024"/>
            <a:ext cx="77473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подарки</a:t>
            </a:r>
          </a:p>
        </p:txBody>
      </p:sp>
      <p:pic>
        <p:nvPicPr>
          <p:cNvPr id="2054" name="Picture 6" descr="https://utmagazine.ru/uploads/content/%D0%AD%D0%9E-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054" y="1558214"/>
            <a:ext cx="1473200" cy="92075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222257" y="2494490"/>
            <a:ext cx="945265"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ссуды</a:t>
            </a:r>
          </a:p>
        </p:txBody>
      </p:sp>
      <p:pic>
        <p:nvPicPr>
          <p:cNvPr id="2056" name="Picture 8" descr="https://vkkc.kst.muzkult.ru/media/2020/10/07/1243390307/Razgovor_na_ravny_x._Vy_bor_professi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8010" y="1313921"/>
            <a:ext cx="2057400" cy="1011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652711" y="2302651"/>
            <a:ext cx="647998"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услуги</a:t>
            </a:r>
          </a:p>
        </p:txBody>
      </p:sp>
      <p:pic>
        <p:nvPicPr>
          <p:cNvPr id="2058" name="Picture 10" descr="https://www.sb.by/upload/iblock/f64/f6418a43118173a2a238b3231ead4d3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2281" y="2757837"/>
            <a:ext cx="2019300" cy="1204009"/>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3511070" y="4016707"/>
            <a:ext cx="1579278" cy="276999"/>
          </a:xfrm>
          <a:prstGeom prst="rect">
            <a:avLst/>
          </a:prstGeom>
        </p:spPr>
        <p:txBody>
          <a:bodyPr wrap="none">
            <a:spAutoFit/>
          </a:bodyPr>
          <a:lstStyle/>
          <a:p>
            <a:r>
              <a:rPr lang="ru-RU" sz="1200" b="1" dirty="0">
                <a:latin typeface="Times New Roman" panose="02020603050405020304" pitchFamily="18" charset="0"/>
                <a:cs typeface="Times New Roman" panose="02020603050405020304" pitchFamily="18" charset="0"/>
              </a:rPr>
              <a:t>оплата развлечений</a:t>
            </a:r>
            <a:endParaRPr lang="ru-RU" sz="1200" dirty="0"/>
          </a:p>
        </p:txBody>
      </p:sp>
      <p:pic>
        <p:nvPicPr>
          <p:cNvPr id="2060" name="Picture 12" descr="https://phonoteka.org/uploads/posts/2021-05/1620097351_53-phonoteka_org-p-fon-dlya-prezentatsii-strakhovanie-5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95599" y="4554180"/>
            <a:ext cx="2554117" cy="142282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581400" y="6061837"/>
            <a:ext cx="1200713" cy="276999"/>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оплата отдыха</a:t>
            </a:r>
            <a:endParaRPr lang="ru-RU" sz="1200" b="1" dirty="0">
              <a:latin typeface="Times New Roman" panose="02020603050405020304" pitchFamily="18" charset="0"/>
              <a:cs typeface="Times New Roman" panose="02020603050405020304" pitchFamily="18" charset="0"/>
            </a:endParaRPr>
          </a:p>
        </p:txBody>
      </p:sp>
      <p:pic>
        <p:nvPicPr>
          <p:cNvPr id="2062" name="Picture 14" descr="https://www.tkkolesov.ru/images/cms/data/izo/rasschitat_stoimost_perevozki_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775" y="6453678"/>
            <a:ext cx="2036640" cy="115252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40744" y="7704871"/>
            <a:ext cx="2352695" cy="276999"/>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оплата транспортных расходов</a:t>
            </a:r>
            <a:endParaRPr lang="ru-RU" sz="1200" b="1" dirty="0">
              <a:latin typeface="Times New Roman" panose="02020603050405020304" pitchFamily="18" charset="0"/>
              <a:cs typeface="Times New Roman" panose="02020603050405020304" pitchFamily="18" charset="0"/>
            </a:endParaRPr>
          </a:p>
        </p:txBody>
      </p:sp>
      <p:sp>
        <p:nvSpPr>
          <p:cNvPr id="40" name="AutoShape 22" descr="https://vipdeposits.com/wp-content/uploads/2021/01/a4.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76" name="Picture 28" descr="http://id-legalgroup.com/upload/images/id_159/nachislenie-i-yplata-avansov-v-razmere-2-9-dlya-kogo-vozniklo-obyazatelstv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41077" y="6663017"/>
            <a:ext cx="2108640" cy="151636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652711" y="8235829"/>
            <a:ext cx="1747024" cy="276999"/>
          </a:xfrm>
          <a:prstGeom prst="rect">
            <a:avLst/>
          </a:prstGeom>
          <a:noFill/>
        </p:spPr>
        <p:txBody>
          <a:bodyPr wrap="square" rtlCol="0">
            <a:spAutoFit/>
          </a:bodyPr>
          <a:lstStyle/>
          <a:p>
            <a:r>
              <a:rPr lang="ru-RU" sz="1200" b="1" dirty="0" smtClean="0">
                <a:latin typeface="Times New Roman" panose="02020603050405020304" pitchFamily="18" charset="0"/>
                <a:cs typeface="Times New Roman" panose="02020603050405020304" pitchFamily="18" charset="0"/>
              </a:rPr>
              <a:t>иные вознаграждения</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GlowDiffused trans="47000" intensity="1"/>
                    </a14:imgEffect>
                  </a14:imgLayer>
                </a14:imgProps>
              </a:ext>
            </a:extLst>
          </a:blip>
          <a:stretch>
            <a:fillRect/>
          </a:stretch>
        </p:blipFill>
        <p:spPr>
          <a:xfrm>
            <a:off x="105002" y="8372474"/>
            <a:ext cx="609373" cy="742951"/>
          </a:xfrm>
          <a:prstGeom prst="rect">
            <a:avLst/>
          </a:prstGeom>
          <a:effectLst>
            <a:outerShdw sx="1000" sy="1000" algn="ctr" rotWithShape="0">
              <a:srgbClr val="000000"/>
            </a:outerShdw>
            <a:reflection endPos="0" dir="5400000" sy="-100000" algn="bl" rotWithShape="0"/>
            <a:softEdge rad="0"/>
          </a:effectLst>
        </p:spPr>
      </p:pic>
      <p:pic>
        <p:nvPicPr>
          <p:cNvPr id="5" name="Рисунок 4"/>
          <p:cNvPicPr>
            <a:picLocks noChangeAspect="1"/>
          </p:cNvPicPr>
          <p:nvPr/>
        </p:nvPicPr>
        <p:blipFill>
          <a:blip r:embed="rId4"/>
          <a:stretch>
            <a:fillRect/>
          </a:stretch>
        </p:blipFill>
        <p:spPr>
          <a:xfrm>
            <a:off x="638174" y="8472992"/>
            <a:ext cx="4972051" cy="541913"/>
          </a:xfrm>
          <a:prstGeom prst="rect">
            <a:avLst/>
          </a:prstGeom>
          <a:effectLst>
            <a:glow rad="25400">
              <a:schemeClr val="accent1">
                <a:alpha val="0"/>
              </a:schemeClr>
            </a:glow>
            <a:outerShdw sx="1000" sy="1000" algn="ctr" rotWithShape="0">
              <a:schemeClr val="accent1"/>
            </a:outerShdw>
            <a:softEdge rad="0"/>
          </a:effectLst>
        </p:spPr>
      </p:pic>
      <p:sp>
        <p:nvSpPr>
          <p:cNvPr id="8" name="Номер слайда 7"/>
          <p:cNvSpPr>
            <a:spLocks noGrp="1"/>
          </p:cNvSpPr>
          <p:nvPr>
            <p:ph type="sldNum" sz="quarter" idx="12"/>
          </p:nvPr>
        </p:nvSpPr>
        <p:spPr>
          <a:xfrm>
            <a:off x="7552267" y="9706530"/>
            <a:ext cx="4876800" cy="649111"/>
          </a:xfrm>
        </p:spPr>
        <p:txBody>
          <a:bodyPr/>
          <a:lstStyle/>
          <a:p>
            <a:fld id="{3A9A8F32-D69E-41FC-BB6F-D9E4BDE27AC5}" type="slidenum">
              <a:rPr lang="ru-RU" sz="1778">
                <a:latin typeface="Times New Roman" panose="02020603050405020304" pitchFamily="18" charset="0"/>
                <a:cs typeface="Times New Roman" panose="02020603050405020304" pitchFamily="18" charset="0"/>
              </a:rPr>
              <a:t>3</a:t>
            </a:fld>
            <a:endParaRPr lang="ru-RU" sz="1778"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05003" y="747252"/>
            <a:ext cx="5505222" cy="1938992"/>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Исключением является получение подарка в связи с протокольными мероприятиями, служебными командировками и другими официальными мероприятиями, участие в которых связано с исполнением служебных (должностных) обязанностей</a:t>
            </a:r>
            <a:endParaRPr lang="ru-RU" sz="2000" b="1" dirty="0">
              <a:latin typeface="Times New Roman" panose="02020603050405020304" pitchFamily="18" charset="0"/>
              <a:cs typeface="Times New Roman" panose="02020603050405020304" pitchFamily="18" charset="0"/>
            </a:endParaRPr>
          </a:p>
        </p:txBody>
      </p:sp>
      <p:pic>
        <p:nvPicPr>
          <p:cNvPr id="3074" name="Picture 2" descr="https://www.sut.ru/images/news/2018/12.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3429000"/>
            <a:ext cx="4838699"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3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GlowDiffused trans="47000" intensity="1"/>
                    </a14:imgEffect>
                  </a14:imgLayer>
                </a14:imgProps>
              </a:ext>
            </a:extLst>
          </a:blip>
          <a:stretch>
            <a:fillRect/>
          </a:stretch>
        </p:blipFill>
        <p:spPr>
          <a:xfrm>
            <a:off x="75124" y="8339062"/>
            <a:ext cx="839276" cy="800100"/>
          </a:xfrm>
          <a:prstGeom prst="rect">
            <a:avLst/>
          </a:prstGeom>
          <a:effectLst>
            <a:outerShdw sx="1000" sy="1000" algn="ctr" rotWithShape="0">
              <a:srgbClr val="000000"/>
            </a:outerShdw>
            <a:reflection endPos="0" dir="5400000" sy="-100000" algn="bl" rotWithShape="0"/>
            <a:softEdge rad="0"/>
          </a:effectLst>
        </p:spPr>
      </p:pic>
      <p:pic>
        <p:nvPicPr>
          <p:cNvPr id="5" name="Рисунок 4"/>
          <p:cNvPicPr>
            <a:picLocks noChangeAspect="1"/>
          </p:cNvPicPr>
          <p:nvPr/>
        </p:nvPicPr>
        <p:blipFill>
          <a:blip r:embed="rId4"/>
          <a:stretch>
            <a:fillRect/>
          </a:stretch>
        </p:blipFill>
        <p:spPr>
          <a:xfrm>
            <a:off x="790575" y="8468156"/>
            <a:ext cx="4743451" cy="541913"/>
          </a:xfrm>
          <a:prstGeom prst="rect">
            <a:avLst/>
          </a:prstGeom>
          <a:effectLst>
            <a:glow rad="25400">
              <a:schemeClr val="accent1">
                <a:alpha val="0"/>
              </a:schemeClr>
            </a:glow>
            <a:outerShdw sx="1000" sy="1000" algn="ctr" rotWithShape="0">
              <a:schemeClr val="accent1"/>
            </a:outerShdw>
            <a:softEdge rad="0"/>
          </a:effectLst>
        </p:spPr>
      </p:pic>
      <p:sp>
        <p:nvSpPr>
          <p:cNvPr id="2" name="Номер слайда 1"/>
          <p:cNvSpPr>
            <a:spLocks noGrp="1"/>
          </p:cNvSpPr>
          <p:nvPr>
            <p:ph type="sldNum" sz="quarter" idx="12"/>
          </p:nvPr>
        </p:nvSpPr>
        <p:spPr>
          <a:xfrm>
            <a:off x="7603067" y="9883099"/>
            <a:ext cx="4876800" cy="649111"/>
          </a:xfrm>
        </p:spPr>
        <p:txBody>
          <a:bodyPr/>
          <a:lstStyle/>
          <a:p>
            <a:fld id="{3A9A8F32-D69E-41FC-BB6F-D9E4BDE27AC5}" type="slidenum">
              <a:rPr lang="ru-RU" sz="1778">
                <a:latin typeface="Times New Roman" panose="02020603050405020304" pitchFamily="18" charset="0"/>
                <a:cs typeface="Times New Roman" panose="02020603050405020304" pitchFamily="18" charset="0"/>
              </a:rPr>
              <a:t>4</a:t>
            </a:fld>
            <a:endParaRPr lang="ru-RU" sz="1778"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6700" y="285750"/>
            <a:ext cx="5038725" cy="400110"/>
          </a:xfrm>
          <a:prstGeom prst="rect">
            <a:avLst/>
          </a:prstGeom>
          <a:noFill/>
        </p:spPr>
        <p:txBody>
          <a:bodyPr wrap="square" rtlCol="0">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Порядок сообщения о получении подарка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6074" y="635546"/>
            <a:ext cx="5639876" cy="646331"/>
          </a:xfrm>
          <a:prstGeom prst="rect">
            <a:avLst/>
          </a:prstGeom>
          <a:noFill/>
        </p:spPr>
        <p:txBody>
          <a:bodyPr wrap="square" rtlCol="0">
            <a:spAutoFit/>
          </a:bodyPr>
          <a:lstStyle/>
          <a:p>
            <a:pPr algn="ctr"/>
            <a:r>
              <a:rPr lang="ru-RU" sz="1200" b="1" dirty="0" smtClean="0">
                <a:latin typeface="Times New Roman" panose="02020603050405020304" pitchFamily="18" charset="0"/>
                <a:cs typeface="Times New Roman" panose="02020603050405020304" pitchFamily="18" charset="0"/>
              </a:rPr>
              <a:t>Работник Учреждения, </a:t>
            </a:r>
          </a:p>
          <a:p>
            <a:pPr algn="ctr"/>
            <a:r>
              <a:rPr lang="ru-RU" sz="1200" b="1" dirty="0" smtClean="0">
                <a:latin typeface="Times New Roman" panose="02020603050405020304" pitchFamily="18" charset="0"/>
                <a:cs typeface="Times New Roman" panose="02020603050405020304" pitchFamily="18" charset="0"/>
              </a:rPr>
              <a:t>которому при выполнении должностных обязанностей предлагаются подарки</a:t>
            </a:r>
          </a:p>
          <a:p>
            <a:pPr algn="ctr"/>
            <a:r>
              <a:rPr lang="ru-RU" sz="1200" b="1" dirty="0" smtClean="0">
                <a:latin typeface="Times New Roman" panose="02020603050405020304" pitchFamily="18" charset="0"/>
                <a:cs typeface="Times New Roman" panose="02020603050405020304" pitchFamily="18" charset="0"/>
              </a:rPr>
              <a:t>или иное вознаграждение, должен:</a:t>
            </a:r>
            <a:endParaRPr lang="ru-RU" sz="1200" b="1" dirty="0">
              <a:latin typeface="Times New Roman" panose="02020603050405020304" pitchFamily="18" charset="0"/>
              <a:cs typeface="Times New Roman" panose="02020603050405020304" pitchFamily="18" charset="0"/>
            </a:endParaRPr>
          </a:p>
        </p:txBody>
      </p:sp>
      <p:sp>
        <p:nvSpPr>
          <p:cNvPr id="16" name="AutoShape 2" descr="http://style-gift.ru/wp-content/uploads/2016/06/dengi-darit-nelz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0" name="Picture 4" descr="https://www.kanevskadm.ru/upload/iblock/586/586501317289bd4faea7c2328c499a6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24" y="1515486"/>
            <a:ext cx="1563176" cy="11857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050" y="2997088"/>
            <a:ext cx="1901825" cy="430887"/>
          </a:xfrm>
          <a:prstGeom prst="rect">
            <a:avLst/>
          </a:prstGeom>
          <a:noFill/>
        </p:spPr>
        <p:txBody>
          <a:bodyPr wrap="square" rtlCol="0">
            <a:spAutoFit/>
          </a:bodyPr>
          <a:lstStyle/>
          <a:p>
            <a:pPr algn="ctr"/>
            <a:r>
              <a:rPr lang="ru-RU" sz="1100" b="1" dirty="0" smtClean="0">
                <a:latin typeface="Times New Roman" panose="02020603050405020304" pitchFamily="18" charset="0"/>
                <a:cs typeface="Times New Roman" panose="02020603050405020304" pitchFamily="18" charset="0"/>
              </a:rPr>
              <a:t>отказаться от подарка или иного вознаграждения</a:t>
            </a:r>
            <a:endParaRPr lang="ru-RU" sz="1100" b="1" dirty="0">
              <a:latin typeface="Times New Roman" panose="02020603050405020304" pitchFamily="18" charset="0"/>
              <a:cs typeface="Times New Roman" panose="02020603050405020304" pitchFamily="18" charset="0"/>
            </a:endParaRPr>
          </a:p>
        </p:txBody>
      </p:sp>
      <p:sp>
        <p:nvSpPr>
          <p:cNvPr id="18" name="Стрелка вправо 17"/>
          <p:cNvSpPr/>
          <p:nvPr/>
        </p:nvSpPr>
        <p:spPr>
          <a:xfrm>
            <a:off x="1753138" y="1669978"/>
            <a:ext cx="1460774" cy="1167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уведомление</a:t>
            </a:r>
            <a:endParaRPr lang="ru-RU" sz="1200" dirty="0">
              <a:latin typeface="Times New Roman" panose="02020603050405020304" pitchFamily="18" charset="0"/>
              <a:cs typeface="Times New Roman" panose="02020603050405020304" pitchFamily="18" charset="0"/>
            </a:endParaRPr>
          </a:p>
        </p:txBody>
      </p:sp>
      <p:pic>
        <p:nvPicPr>
          <p:cNvPr id="4102" name="Picture 6" descr="https://img2.freepng.ru/20180407/oaq/kisspng-job-interview-skill-business-office-desk-5ac8c49e727887.113290021523106974468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1107" y="1515486"/>
            <a:ext cx="2155420" cy="12292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213912" y="2937966"/>
            <a:ext cx="2292615" cy="430887"/>
          </a:xfrm>
          <a:prstGeom prst="rect">
            <a:avLst/>
          </a:prstGeom>
          <a:noFill/>
        </p:spPr>
        <p:txBody>
          <a:bodyPr wrap="none" rtlCol="0">
            <a:spAutoFit/>
          </a:bodyPr>
          <a:lstStyle/>
          <a:p>
            <a:pPr algn="ctr"/>
            <a:r>
              <a:rPr lang="ru-RU" sz="1100" b="1" dirty="0" smtClean="0">
                <a:latin typeface="Times New Roman" panose="02020603050405020304" pitchFamily="18" charset="0"/>
                <a:cs typeface="Times New Roman" panose="02020603050405020304" pitchFamily="18" charset="0"/>
              </a:rPr>
              <a:t>директора о факте предложения </a:t>
            </a:r>
          </a:p>
          <a:p>
            <a:pPr algn="ctr"/>
            <a:r>
              <a:rPr lang="ru-RU" sz="1100" b="1" dirty="0" smtClean="0">
                <a:latin typeface="Times New Roman" panose="02020603050405020304" pitchFamily="18" charset="0"/>
                <a:cs typeface="Times New Roman" panose="02020603050405020304" pitchFamily="18" charset="0"/>
              </a:rPr>
              <a:t>подарка (вознаграждения)</a:t>
            </a:r>
            <a:endParaRPr lang="ru-RU" sz="1100" b="1" dirty="0">
              <a:latin typeface="Times New Roman" panose="02020603050405020304" pitchFamily="18" charset="0"/>
              <a:cs typeface="Times New Roman" panose="02020603050405020304" pitchFamily="18" charset="0"/>
            </a:endParaRPr>
          </a:p>
        </p:txBody>
      </p:sp>
      <p:pic>
        <p:nvPicPr>
          <p:cNvPr id="4104" name="Picture 8" descr="https://img2.freepng.ru/20190927/szy/transparent-logo-flag-finger-symbol-icon-catrin-hedlund-trotsar-livsmedelsverket-blogguard5d9a1fed847405.00276305157038180554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24" y="3842574"/>
            <a:ext cx="1882775" cy="15986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thumbs.dreamstime.com/b/%D1%80%D1%83%D0%B3-d-%D0%BD%D0%B0%D0%B6%D0%B8%D0%BC%D0%B0%D1%8F-%D0%BF%D0%B5%D1%80%D1%81%D0%BE%D0%BD%D1%83-5307958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4776" y="3792669"/>
            <a:ext cx="1438276" cy="1567813"/>
          </a:xfrm>
          <a:prstGeom prst="rect">
            <a:avLst/>
          </a:prstGeom>
          <a:noFill/>
          <a:extLst>
            <a:ext uri="{909E8E84-426E-40DD-AFC4-6F175D3DCCD1}">
              <a14:hiddenFill xmlns:a14="http://schemas.microsoft.com/office/drawing/2010/main">
                <a:solidFill>
                  <a:srgbClr val="FFFFFF"/>
                </a:solidFill>
              </a14:hiddenFill>
            </a:ext>
          </a:extLst>
        </p:spPr>
      </p:pic>
      <p:sp>
        <p:nvSpPr>
          <p:cNvPr id="20" name="Стрелка вправо 19"/>
          <p:cNvSpPr/>
          <p:nvPr/>
        </p:nvSpPr>
        <p:spPr>
          <a:xfrm>
            <a:off x="2066925" y="3921816"/>
            <a:ext cx="2028825" cy="133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latin typeface="Times New Roman" panose="02020603050405020304" pitchFamily="18" charset="0"/>
                <a:cs typeface="Times New Roman" panose="02020603050405020304" pitchFamily="18" charset="0"/>
              </a:rPr>
              <a:t>исключить контакты с лицом, предложившим подарок или вознаграждение</a:t>
            </a:r>
            <a:endParaRPr lang="ru-RU" sz="1100" dirty="0">
              <a:latin typeface="Times New Roman" panose="02020603050405020304" pitchFamily="18" charset="0"/>
              <a:cs typeface="Times New Roman" panose="02020603050405020304" pitchFamily="18" charset="0"/>
            </a:endParaRPr>
          </a:p>
        </p:txBody>
      </p:sp>
      <p:pic>
        <p:nvPicPr>
          <p:cNvPr id="4108" name="Picture 12" descr="https://avatars.mds.yandex.net/get-zen_doc/241236/pub_5b38652ee34ebe00a9ebf378_5b38667cddfb2800a9df1373/scale_12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74" y="6167961"/>
            <a:ext cx="1648901" cy="1648136"/>
          </a:xfrm>
          <a:prstGeom prst="rect">
            <a:avLst/>
          </a:prstGeom>
          <a:noFill/>
          <a:extLst>
            <a:ext uri="{909E8E84-426E-40DD-AFC4-6F175D3DCCD1}">
              <a14:hiddenFill xmlns:a14="http://schemas.microsoft.com/office/drawing/2010/main">
                <a:solidFill>
                  <a:srgbClr val="FFFFFF"/>
                </a:solidFill>
              </a14:hiddenFill>
            </a:ext>
          </a:extLst>
        </p:spPr>
      </p:pic>
      <p:sp>
        <p:nvSpPr>
          <p:cNvPr id="21" name="Стрелка вправо 20"/>
          <p:cNvSpPr/>
          <p:nvPr/>
        </p:nvSpPr>
        <p:spPr>
          <a:xfrm>
            <a:off x="1814001" y="5984609"/>
            <a:ext cx="2390775" cy="1653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latin typeface="Times New Roman" panose="02020603050405020304" pitchFamily="18" charset="0"/>
                <a:cs typeface="Times New Roman" panose="02020603050405020304" pitchFamily="18" charset="0"/>
              </a:rPr>
              <a:t>передать подарок или вознаграждение с соответствующей служебной запиской директору</a:t>
            </a:r>
            <a:endParaRPr lang="ru-RU" sz="1100" dirty="0">
              <a:latin typeface="Times New Roman" panose="02020603050405020304" pitchFamily="18" charset="0"/>
              <a:cs typeface="Times New Roman" panose="02020603050405020304" pitchFamily="18" charset="0"/>
            </a:endParaRPr>
          </a:p>
        </p:txBody>
      </p:sp>
      <p:pic>
        <p:nvPicPr>
          <p:cNvPr id="4110" name="Picture 14" descr="https://rosz61.ru/images/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4776" y="6308854"/>
            <a:ext cx="1438276" cy="114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4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GlowDiffused trans="47000" intensity="1"/>
                    </a14:imgEffect>
                  </a14:imgLayer>
                </a14:imgProps>
              </a:ext>
            </a:extLst>
          </a:blip>
          <a:stretch>
            <a:fillRect/>
          </a:stretch>
        </p:blipFill>
        <p:spPr>
          <a:xfrm>
            <a:off x="103699" y="8177162"/>
            <a:ext cx="953576" cy="881114"/>
          </a:xfrm>
          <a:prstGeom prst="rect">
            <a:avLst/>
          </a:prstGeom>
          <a:effectLst>
            <a:outerShdw sx="1000" sy="1000" algn="ctr" rotWithShape="0">
              <a:srgbClr val="000000"/>
            </a:outerShdw>
            <a:reflection endPos="0" dir="5400000" sy="-100000" algn="bl" rotWithShape="0"/>
            <a:softEdge rad="0"/>
          </a:effectLst>
        </p:spPr>
      </p:pic>
      <p:pic>
        <p:nvPicPr>
          <p:cNvPr id="5" name="Рисунок 4"/>
          <p:cNvPicPr>
            <a:picLocks noChangeAspect="1"/>
          </p:cNvPicPr>
          <p:nvPr/>
        </p:nvPicPr>
        <p:blipFill>
          <a:blip r:embed="rId4"/>
          <a:stretch>
            <a:fillRect/>
          </a:stretch>
        </p:blipFill>
        <p:spPr>
          <a:xfrm>
            <a:off x="933451" y="8420531"/>
            <a:ext cx="4781550" cy="541913"/>
          </a:xfrm>
          <a:prstGeom prst="rect">
            <a:avLst/>
          </a:prstGeom>
          <a:effectLst>
            <a:glow rad="25400">
              <a:schemeClr val="accent1">
                <a:alpha val="0"/>
              </a:schemeClr>
            </a:glow>
            <a:outerShdw sx="1000" sy="1000" algn="ctr" rotWithShape="0">
              <a:schemeClr val="accent1"/>
            </a:outerShdw>
            <a:softEdge rad="0"/>
          </a:effectLst>
        </p:spPr>
      </p:pic>
      <p:sp>
        <p:nvSpPr>
          <p:cNvPr id="3" name="Номер слайда 2"/>
          <p:cNvSpPr>
            <a:spLocks noGrp="1"/>
          </p:cNvSpPr>
          <p:nvPr>
            <p:ph type="sldNum" sz="quarter" idx="12"/>
          </p:nvPr>
        </p:nvSpPr>
        <p:spPr>
          <a:xfrm>
            <a:off x="7789333" y="9792132"/>
            <a:ext cx="4876800" cy="649111"/>
          </a:xfrm>
        </p:spPr>
        <p:txBody>
          <a:bodyPr/>
          <a:lstStyle/>
          <a:p>
            <a:fld id="{3A9A8F32-D69E-41FC-BB6F-D9E4BDE27AC5}" type="slidenum">
              <a:rPr lang="ru-RU" sz="1778">
                <a:latin typeface="Times New Roman" panose="02020603050405020304" pitchFamily="18" charset="0"/>
                <a:cs typeface="Times New Roman" panose="02020603050405020304" pitchFamily="18" charset="0"/>
              </a:rPr>
              <a:t>5</a:t>
            </a:fld>
            <a:endParaRPr lang="ru-RU" sz="1778"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80487" y="0"/>
            <a:ext cx="4630600" cy="523220"/>
          </a:xfrm>
          <a:prstGeom prst="rect">
            <a:avLst/>
          </a:prstGeom>
          <a:noFill/>
        </p:spPr>
        <p:txBody>
          <a:bodyPr wrap="square" rtlCol="0">
            <a:sp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Стоимость подарка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113741" y="1506930"/>
            <a:ext cx="2466975" cy="430887"/>
          </a:xfrm>
          <a:prstGeom prst="rect">
            <a:avLst/>
          </a:prstGeom>
          <a:noFill/>
        </p:spPr>
        <p:txBody>
          <a:bodyPr wrap="square" rtlCol="0">
            <a:spAutoFit/>
          </a:bodyPr>
          <a:lstStyle/>
          <a:p>
            <a:pPr algn="ctr"/>
            <a:r>
              <a:rPr lang="ru-RU" sz="1100" b="1" dirty="0" smtClean="0">
                <a:latin typeface="Times New Roman" panose="02020603050405020304" pitchFamily="18" charset="0"/>
                <a:cs typeface="Times New Roman" panose="02020603050405020304" pitchFamily="18" charset="0"/>
              </a:rPr>
              <a:t>Работник Учреждения не </a:t>
            </a:r>
          </a:p>
          <a:p>
            <a:pPr algn="ctr"/>
            <a:r>
              <a:rPr lang="ru-RU" sz="1100" b="1" dirty="0" smtClean="0">
                <a:latin typeface="Times New Roman" panose="02020603050405020304" pitchFamily="18" charset="0"/>
                <a:cs typeface="Times New Roman" panose="02020603050405020304" pitchFamily="18" charset="0"/>
              </a:rPr>
              <a:t>вправе предлагать третьим лицам</a:t>
            </a:r>
            <a:endParaRPr lang="ru-RU" sz="1100" b="1" dirty="0">
              <a:latin typeface="Times New Roman" panose="02020603050405020304" pitchFamily="18" charset="0"/>
              <a:cs typeface="Times New Roman" panose="02020603050405020304" pitchFamily="18" charset="0"/>
            </a:endParaRPr>
          </a:p>
        </p:txBody>
      </p:sp>
      <p:pic>
        <p:nvPicPr>
          <p:cNvPr id="5128" name="Picture 8" descr="https://avatars.mds.yandex.net/get-zen_doc/2463892/pub_5fa1005449e00863eb1c8439_5fa100cb6f1ecc136f55bc1d/scale_1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091" y="1213079"/>
            <a:ext cx="2190748" cy="183995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st.depositphotos.com/1621958/4051/i/950/depositphotos_40514245-stock-photo-3d-business-people-handing-ov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4226" y="2840510"/>
            <a:ext cx="2349500" cy="22193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81051" y="3839088"/>
            <a:ext cx="2332690" cy="430887"/>
          </a:xfrm>
          <a:prstGeom prst="rect">
            <a:avLst/>
          </a:prstGeom>
          <a:noFill/>
        </p:spPr>
        <p:txBody>
          <a:bodyPr wrap="none" rtlCol="0">
            <a:spAutoFit/>
          </a:bodyPr>
          <a:lstStyle/>
          <a:p>
            <a:pPr algn="ctr"/>
            <a:r>
              <a:rPr lang="ru-RU" sz="1100" b="1" dirty="0" smtClean="0">
                <a:latin typeface="Times New Roman" panose="02020603050405020304" pitchFamily="18" charset="0"/>
                <a:cs typeface="Times New Roman" panose="02020603050405020304" pitchFamily="18" charset="0"/>
              </a:rPr>
              <a:t>Работник Учреждения не вправе </a:t>
            </a:r>
          </a:p>
          <a:p>
            <a:pPr algn="ctr"/>
            <a:r>
              <a:rPr lang="ru-RU" sz="1100" b="1" dirty="0" smtClean="0">
                <a:latin typeface="Times New Roman" panose="02020603050405020304" pitchFamily="18" charset="0"/>
                <a:cs typeface="Times New Roman" panose="02020603050405020304" pitchFamily="18" charset="0"/>
              </a:rPr>
              <a:t>принимать от третьих лиц</a:t>
            </a:r>
            <a:endParaRPr lang="ru-RU" sz="1100" b="1" dirty="0">
              <a:latin typeface="Times New Roman" panose="02020603050405020304" pitchFamily="18" charset="0"/>
              <a:cs typeface="Times New Roman" panose="02020603050405020304" pitchFamily="18" charset="0"/>
            </a:endParaRPr>
          </a:p>
        </p:txBody>
      </p:sp>
      <p:pic>
        <p:nvPicPr>
          <p:cNvPr id="5132" name="Picture 12" descr="https://dez.myuk.ru/wp-content/uploads/2021/10/depositphotos_183882190-stock-illustration-illustration-of-a-sign-prohibit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976" y="6474432"/>
            <a:ext cx="1150936" cy="9426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6900" y="5698334"/>
            <a:ext cx="4192076" cy="1692771"/>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Подарки, выплаты, компенсации и т.п. </a:t>
            </a:r>
            <a:r>
              <a:rPr lang="ru-RU" sz="2800" b="1" dirty="0" smtClean="0">
                <a:solidFill>
                  <a:srgbClr val="FF0000"/>
                </a:solidFill>
                <a:latin typeface="Times New Roman" panose="02020603050405020304" pitchFamily="18" charset="0"/>
                <a:cs typeface="Times New Roman" panose="02020603050405020304" pitchFamily="18" charset="0"/>
              </a:rPr>
              <a:t>стоимостью свыше 3000 (трех тысяч) рублей </a:t>
            </a:r>
            <a:endParaRPr lang="ru-RU"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5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GlowDiffused trans="47000" intensity="1"/>
                    </a14:imgEffect>
                  </a14:imgLayer>
                </a14:imgProps>
              </a:ext>
            </a:extLst>
          </a:blip>
          <a:stretch>
            <a:fillRect/>
          </a:stretch>
        </p:blipFill>
        <p:spPr>
          <a:xfrm>
            <a:off x="0" y="8415286"/>
            <a:ext cx="886901" cy="728714"/>
          </a:xfrm>
          <a:prstGeom prst="rect">
            <a:avLst/>
          </a:prstGeom>
          <a:effectLst>
            <a:outerShdw sx="1000" sy="1000" algn="ctr" rotWithShape="0">
              <a:srgbClr val="000000"/>
            </a:outerShdw>
            <a:reflection endPos="0" dir="5400000" sy="-100000" algn="bl" rotWithShape="0"/>
            <a:softEdge rad="0"/>
          </a:effectLst>
        </p:spPr>
      </p:pic>
      <p:pic>
        <p:nvPicPr>
          <p:cNvPr id="5" name="Рисунок 4"/>
          <p:cNvPicPr>
            <a:picLocks noChangeAspect="1"/>
          </p:cNvPicPr>
          <p:nvPr/>
        </p:nvPicPr>
        <p:blipFill>
          <a:blip r:embed="rId4"/>
          <a:stretch>
            <a:fillRect/>
          </a:stretch>
        </p:blipFill>
        <p:spPr>
          <a:xfrm>
            <a:off x="790575" y="8606774"/>
            <a:ext cx="4924425" cy="541913"/>
          </a:xfrm>
          <a:prstGeom prst="rect">
            <a:avLst/>
          </a:prstGeom>
          <a:effectLst>
            <a:glow rad="25400">
              <a:schemeClr val="accent1">
                <a:alpha val="0"/>
              </a:schemeClr>
            </a:glow>
            <a:outerShdw sx="1000" sy="1000" algn="ctr" rotWithShape="0">
              <a:schemeClr val="accent1"/>
            </a:outerShdw>
            <a:softEdge rad="0"/>
          </a:effectLst>
        </p:spPr>
      </p:pic>
      <p:sp>
        <p:nvSpPr>
          <p:cNvPr id="6" name="Номер слайда 5"/>
          <p:cNvSpPr>
            <a:spLocks noGrp="1"/>
          </p:cNvSpPr>
          <p:nvPr>
            <p:ph type="sldNum" sz="quarter" idx="12"/>
          </p:nvPr>
        </p:nvSpPr>
        <p:spPr>
          <a:xfrm>
            <a:off x="7851593" y="9684934"/>
            <a:ext cx="4876800" cy="649111"/>
          </a:xfrm>
        </p:spPr>
        <p:txBody>
          <a:bodyPr/>
          <a:lstStyle/>
          <a:p>
            <a:fld id="{3A9A8F32-D69E-41FC-BB6F-D9E4BDE27AC5}" type="slidenum">
              <a:rPr lang="ru-RU" sz="1778">
                <a:latin typeface="Times New Roman" panose="02020603050405020304" pitchFamily="18" charset="0"/>
                <a:cs typeface="Times New Roman" panose="02020603050405020304" pitchFamily="18" charset="0"/>
              </a:rPr>
              <a:t>6</a:t>
            </a:fld>
            <a:endParaRPr lang="ru-RU" sz="1778"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75138" y="316524"/>
            <a:ext cx="5099539"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МЕРЫ ОТВЕТСТВЕННОСТИ</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avatars.mds.yandex.net/get-zen_doc/1889318/pub_5f882bcd32cf031462fac477_5f882c22f18baa2479395f03/scale_1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406" y="1125417"/>
            <a:ext cx="1790457" cy="14699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74984" y="1225118"/>
            <a:ext cx="3493477" cy="923330"/>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Незаконное вознаграждение от имени юридического лица</a:t>
            </a:r>
          </a:p>
          <a:p>
            <a:pPr algn="ctr"/>
            <a:r>
              <a:rPr lang="ru-RU" b="1" dirty="0" smtClean="0">
                <a:solidFill>
                  <a:srgbClr val="FF0000"/>
                </a:solidFill>
                <a:latin typeface="Times New Roman" panose="02020603050405020304" pitchFamily="18" charset="0"/>
                <a:cs typeface="Times New Roman" panose="02020603050405020304" pitchFamily="18" charset="0"/>
              </a:rPr>
              <a:t>(статья 19.28 КоАП РФ)</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9" name="Левая фигурная скобка 8"/>
          <p:cNvSpPr/>
          <p:nvPr/>
        </p:nvSpPr>
        <p:spPr>
          <a:xfrm rot="16200000">
            <a:off x="3538492" y="862778"/>
            <a:ext cx="518831" cy="32941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269631" y="2786864"/>
            <a:ext cx="5298830" cy="1877437"/>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штраф </a:t>
            </a:r>
            <a:r>
              <a:rPr lang="ru-RU" sz="1400" dirty="0">
                <a:latin typeface="Times New Roman" panose="02020603050405020304" pitchFamily="18" charset="0"/>
                <a:cs typeface="Times New Roman" panose="02020603050405020304" pitchFamily="18" charset="0"/>
              </a:rPr>
              <a:t>на юридических лиц в размере до трехкратной суммы 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 но не менее одного миллиона рублей с конфискацией денег, ценных бумаг, иного имущества или стоимости услуг имущественного характера, иных имущественных прав</a:t>
            </a:r>
          </a:p>
        </p:txBody>
      </p:sp>
      <p:pic>
        <p:nvPicPr>
          <p:cNvPr id="1028" name="Picture 4" descr="https://e7.pngegg.com/pngimages/422/925/png-clipart-investment-banking-investment-grade-business-bank-hand-pi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409" y="5053392"/>
            <a:ext cx="1919408" cy="14844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48084" y="5197131"/>
            <a:ext cx="3226593" cy="923330"/>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Мелкое взяточничество</a:t>
            </a:r>
          </a:p>
          <a:p>
            <a:pPr algn="ctr"/>
            <a:r>
              <a:rPr lang="ru-RU" b="1" dirty="0" smtClean="0">
                <a:latin typeface="Times New Roman" panose="02020603050405020304" pitchFamily="18" charset="0"/>
                <a:cs typeface="Times New Roman" panose="02020603050405020304" pitchFamily="18" charset="0"/>
              </a:rPr>
              <a:t>в сумме до 10 тыс. рублей</a:t>
            </a:r>
          </a:p>
          <a:p>
            <a:pPr algn="ctr"/>
            <a:r>
              <a:rPr lang="ru-RU" b="1" dirty="0" smtClean="0">
                <a:solidFill>
                  <a:srgbClr val="FF0000"/>
                </a:solidFill>
                <a:latin typeface="Times New Roman" panose="02020603050405020304" pitchFamily="18" charset="0"/>
                <a:cs typeface="Times New Roman" panose="02020603050405020304" pitchFamily="18" charset="0"/>
              </a:rPr>
              <a:t>(статья 291.2 УК РФ)</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3" name="Левая фигурная скобка 12"/>
          <p:cNvSpPr/>
          <p:nvPr/>
        </p:nvSpPr>
        <p:spPr>
          <a:xfrm rot="16200000">
            <a:off x="3535880" y="4830985"/>
            <a:ext cx="621323" cy="31969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TextBox 13"/>
          <p:cNvSpPr txBox="1"/>
          <p:nvPr/>
        </p:nvSpPr>
        <p:spPr>
          <a:xfrm>
            <a:off x="231409" y="6765112"/>
            <a:ext cx="5228492" cy="1846659"/>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штраф </a:t>
            </a:r>
            <a:r>
              <a:rPr lang="ru-RU" sz="1600" dirty="0">
                <a:latin typeface="Times New Roman" panose="02020603050405020304" pitchFamily="18" charset="0"/>
                <a:cs typeface="Times New Roman" panose="02020603050405020304" pitchFamily="18" charset="0"/>
              </a:rPr>
              <a:t>в размере до двухсот тысяч рублей или в размере заработной платы или иного дохода осужденного за период до трех месяцев, либо исправительными работами на срок до одного года, либо ограничением свободы на срок до двух лет, либо лишением свободы на срок до одного </a:t>
            </a:r>
            <a:r>
              <a:rPr lang="ru-RU" sz="1600" dirty="0" smtClean="0">
                <a:latin typeface="Times New Roman" panose="02020603050405020304" pitchFamily="18" charset="0"/>
                <a:cs typeface="Times New Roman" panose="02020603050405020304" pitchFamily="18" charset="0"/>
              </a:rPr>
              <a:t>года</a:t>
            </a:r>
            <a:endParaRPr lang="ru-RU" sz="1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6391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GlowDiffused trans="47000" intensity="1"/>
                    </a14:imgEffect>
                  </a14:imgLayer>
                </a14:imgProps>
              </a:ext>
            </a:extLst>
          </a:blip>
          <a:stretch>
            <a:fillRect/>
          </a:stretch>
        </p:blipFill>
        <p:spPr>
          <a:xfrm>
            <a:off x="0" y="8121315"/>
            <a:ext cx="1131584" cy="1022685"/>
          </a:xfrm>
          <a:prstGeom prst="rect">
            <a:avLst/>
          </a:prstGeom>
          <a:effectLst>
            <a:outerShdw sx="1000" sy="1000" algn="ctr" rotWithShape="0">
              <a:srgbClr val="000000"/>
            </a:outerShdw>
            <a:reflection endPos="0" dir="5400000" sy="-100000" algn="bl" rotWithShape="0"/>
            <a:softEdge rad="0"/>
          </a:effectLst>
        </p:spPr>
      </p:pic>
      <p:pic>
        <p:nvPicPr>
          <p:cNvPr id="5" name="Рисунок 4"/>
          <p:cNvPicPr>
            <a:picLocks noChangeAspect="1"/>
          </p:cNvPicPr>
          <p:nvPr/>
        </p:nvPicPr>
        <p:blipFill>
          <a:blip r:embed="rId4"/>
          <a:stretch>
            <a:fillRect/>
          </a:stretch>
        </p:blipFill>
        <p:spPr>
          <a:xfrm>
            <a:off x="1008185" y="8577239"/>
            <a:ext cx="4396154" cy="541913"/>
          </a:xfrm>
          <a:prstGeom prst="rect">
            <a:avLst/>
          </a:prstGeom>
          <a:effectLst>
            <a:glow rad="25400">
              <a:schemeClr val="accent1">
                <a:alpha val="0"/>
              </a:schemeClr>
            </a:glow>
            <a:outerShdw sx="1000" sy="1000" algn="ctr" rotWithShape="0">
              <a:schemeClr val="accent1"/>
            </a:outerShdw>
            <a:softEdge rad="0"/>
          </a:effectLst>
        </p:spPr>
      </p:pic>
      <p:sp>
        <p:nvSpPr>
          <p:cNvPr id="2" name="Номер слайда 1"/>
          <p:cNvSpPr>
            <a:spLocks noGrp="1"/>
          </p:cNvSpPr>
          <p:nvPr>
            <p:ph type="sldNum" sz="quarter" idx="12"/>
          </p:nvPr>
        </p:nvSpPr>
        <p:spPr>
          <a:xfrm>
            <a:off x="7560645" y="9684934"/>
            <a:ext cx="4876800" cy="649111"/>
          </a:xfrm>
        </p:spPr>
        <p:txBody>
          <a:bodyPr/>
          <a:lstStyle/>
          <a:p>
            <a:fld id="{3A9A8F32-D69E-41FC-BB6F-D9E4BDE27AC5}" type="slidenum">
              <a:rPr lang="ru-RU" sz="1778">
                <a:latin typeface="Times New Roman" panose="02020603050405020304" pitchFamily="18" charset="0"/>
                <a:cs typeface="Times New Roman" panose="02020603050405020304" pitchFamily="18" charset="0"/>
              </a:rPr>
              <a:t>7</a:t>
            </a:fld>
            <a:endParaRPr lang="ru-RU" sz="1778" dirty="0">
              <a:latin typeface="Times New Roman" panose="02020603050405020304" pitchFamily="18" charset="0"/>
              <a:cs typeface="Times New Roman" panose="02020603050405020304" pitchFamily="18" charset="0"/>
            </a:endParaRPr>
          </a:p>
        </p:txBody>
      </p:sp>
      <p:pic>
        <p:nvPicPr>
          <p:cNvPr id="2050" name="Picture 2" descr="https://delatdelo.com/wp-content/uploads/2019/08/9.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129" y="279958"/>
            <a:ext cx="2482116" cy="1746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97015" y="691662"/>
            <a:ext cx="2907324" cy="923330"/>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Получение взятки</a:t>
            </a:r>
          </a:p>
          <a:p>
            <a:pPr algn="ctr"/>
            <a:r>
              <a:rPr lang="ru-RU" b="1" dirty="0" smtClean="0">
                <a:latin typeface="Times New Roman" panose="02020603050405020304" pitchFamily="18" charset="0"/>
                <a:cs typeface="Times New Roman" panose="02020603050405020304" pitchFamily="18" charset="0"/>
              </a:rPr>
              <a:t>свыше 25 тыс. рублей</a:t>
            </a:r>
          </a:p>
          <a:p>
            <a:pPr algn="ctr"/>
            <a:r>
              <a:rPr lang="ru-RU" b="1" dirty="0" smtClean="0">
                <a:solidFill>
                  <a:srgbClr val="FF0000"/>
                </a:solidFill>
                <a:latin typeface="Times New Roman" panose="02020603050405020304" pitchFamily="18" charset="0"/>
                <a:cs typeface="Times New Roman" panose="02020603050405020304" pitchFamily="18" charset="0"/>
              </a:rPr>
              <a:t>(статья 290 УК РФ</a:t>
            </a:r>
            <a:r>
              <a:rPr lang="ru-RU"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7" name="Левая фигурная скобка 6"/>
          <p:cNvSpPr/>
          <p:nvPr/>
        </p:nvSpPr>
        <p:spPr>
          <a:xfrm rot="16200000">
            <a:off x="3715518" y="513721"/>
            <a:ext cx="587550" cy="27900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132129" y="2368062"/>
            <a:ext cx="5459779" cy="2462213"/>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штраф</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размере от двухсот тысяч до одного миллиона пятисот тысяч рублей, или в размере заработной платы или иного дохода осужденного за период от шести месяцев до двух </a:t>
            </a:r>
            <a:r>
              <a:rPr lang="ru-RU" sz="1400" dirty="0" smtClean="0">
                <a:latin typeface="Times New Roman" panose="02020603050405020304" pitchFamily="18" charset="0"/>
                <a:cs typeface="Times New Roman" panose="02020603050405020304" pitchFamily="18" charset="0"/>
              </a:rPr>
              <a:t>лет; </a:t>
            </a:r>
          </a:p>
          <a:p>
            <a:r>
              <a:rPr lang="ru-RU" sz="1400" b="1" dirty="0" smtClean="0">
                <a:latin typeface="Times New Roman" panose="02020603050405020304" pitchFamily="18" charset="0"/>
                <a:cs typeface="Times New Roman" panose="02020603050405020304" pitchFamily="18" charset="0"/>
              </a:rPr>
              <a:t>штраф</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размере от тридцатикратной до шестидесятикратной суммы взятки с лишением права занимать определенные должности или заниматься определенной деятельностью на срок до трех </a:t>
            </a:r>
            <a:r>
              <a:rPr lang="ru-RU" sz="1400" dirty="0" smtClean="0">
                <a:latin typeface="Times New Roman" panose="02020603050405020304" pitchFamily="18" charset="0"/>
                <a:cs typeface="Times New Roman" panose="02020603050405020304" pitchFamily="18" charset="0"/>
              </a:rPr>
              <a:t>лет;</a:t>
            </a:r>
          </a:p>
          <a:p>
            <a:r>
              <a:rPr lang="ru-RU" sz="1400" b="1" dirty="0" smtClean="0">
                <a:latin typeface="Times New Roman" panose="02020603050405020304" pitchFamily="18" charset="0"/>
                <a:cs typeface="Times New Roman" panose="02020603050405020304" pitchFamily="18" charset="0"/>
              </a:rPr>
              <a:t>лишение </a:t>
            </a:r>
            <a:r>
              <a:rPr lang="ru-RU" sz="1400" b="1" dirty="0">
                <a:latin typeface="Times New Roman" panose="02020603050405020304" pitchFamily="18" charset="0"/>
                <a:cs typeface="Times New Roman" panose="02020603050405020304" pitchFamily="18" charset="0"/>
              </a:rPr>
              <a:t>свободы </a:t>
            </a:r>
            <a:r>
              <a:rPr lang="ru-RU" sz="1400" dirty="0">
                <a:latin typeface="Times New Roman" panose="02020603050405020304" pitchFamily="18" charset="0"/>
                <a:cs typeface="Times New Roman" panose="02020603050405020304" pitchFamily="18" charset="0"/>
              </a:rPr>
              <a:t>на срок до шести лет со штрафом в размере до тридцатикратной суммы взятки или без такового и с лишением права занимать определенные должности или заниматься определенной деятельностью на срок до трех лет или без такового</a:t>
            </a:r>
          </a:p>
          <a:p>
            <a:endParaRPr lang="ru-RU" sz="1400" dirty="0">
              <a:latin typeface="Times New Roman" panose="02020603050405020304" pitchFamily="18" charset="0"/>
              <a:cs typeface="Times New Roman" panose="02020603050405020304" pitchFamily="18" charset="0"/>
            </a:endParaRPr>
          </a:p>
        </p:txBody>
      </p:sp>
      <p:pic>
        <p:nvPicPr>
          <p:cNvPr id="2052" name="Picture 4" descr="https://st.depositphotos.com/1552219/3940/i/950/depositphotos_39408785-stock-photo-a-pile-of-dollar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929" y="4519371"/>
            <a:ext cx="1872516" cy="15727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90086" y="4490578"/>
            <a:ext cx="3001108" cy="1200329"/>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Получение взятки</a:t>
            </a:r>
          </a:p>
          <a:p>
            <a:pPr algn="ctr"/>
            <a:r>
              <a:rPr lang="ru-RU" b="1" dirty="0">
                <a:latin typeface="Times New Roman" panose="02020603050405020304" pitchFamily="18" charset="0"/>
                <a:cs typeface="Times New Roman" panose="02020603050405020304" pitchFamily="18" charset="0"/>
              </a:rPr>
              <a:t>свыше </a:t>
            </a:r>
            <a:r>
              <a:rPr lang="ru-RU" b="1" dirty="0" smtClean="0">
                <a:latin typeface="Times New Roman" panose="02020603050405020304" pitchFamily="18" charset="0"/>
                <a:cs typeface="Times New Roman" panose="02020603050405020304" pitchFamily="18" charset="0"/>
              </a:rPr>
              <a:t>150 </a:t>
            </a:r>
            <a:r>
              <a:rPr lang="ru-RU" b="1" dirty="0">
                <a:latin typeface="Times New Roman" panose="02020603050405020304" pitchFamily="18" charset="0"/>
                <a:cs typeface="Times New Roman" panose="02020603050405020304" pitchFamily="18" charset="0"/>
              </a:rPr>
              <a:t>тыс. рублей</a:t>
            </a:r>
          </a:p>
          <a:p>
            <a:pPr algn="ctr"/>
            <a:r>
              <a:rPr lang="ru-RU" b="1" dirty="0">
                <a:solidFill>
                  <a:srgbClr val="FF0000"/>
                </a:solidFill>
                <a:latin typeface="Times New Roman" panose="02020603050405020304" pitchFamily="18" charset="0"/>
                <a:cs typeface="Times New Roman" panose="02020603050405020304" pitchFamily="18" charset="0"/>
              </a:rPr>
              <a:t>(статья 290 УК РФ</a:t>
            </a:r>
            <a:r>
              <a:rPr lang="ru-RU" dirty="0">
                <a:solidFill>
                  <a:srgbClr val="FF0000"/>
                </a:solidFill>
                <a:latin typeface="Times New Roman" panose="02020603050405020304" pitchFamily="18" charset="0"/>
                <a:cs typeface="Times New Roman" panose="02020603050405020304" pitchFamily="18" charset="0"/>
              </a:rPr>
              <a:t>)</a:t>
            </a:r>
          </a:p>
          <a:p>
            <a:endParaRPr lang="ru-RU" dirty="0"/>
          </a:p>
        </p:txBody>
      </p:sp>
      <p:sp>
        <p:nvSpPr>
          <p:cNvPr id="10" name="Левая фигурная скобка 9"/>
          <p:cNvSpPr/>
          <p:nvPr/>
        </p:nvSpPr>
        <p:spPr>
          <a:xfrm rot="16200000">
            <a:off x="3909642" y="4267637"/>
            <a:ext cx="668216" cy="27900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TextBox 15"/>
          <p:cNvSpPr txBox="1"/>
          <p:nvPr/>
        </p:nvSpPr>
        <p:spPr>
          <a:xfrm>
            <a:off x="261084" y="6028623"/>
            <a:ext cx="5459779" cy="2523768"/>
          </a:xfrm>
          <a:prstGeom prst="rect">
            <a:avLst/>
          </a:prstGeom>
          <a:noFill/>
        </p:spPr>
        <p:txBody>
          <a:bodyPr wrap="square" rtlCol="0">
            <a:spAutoFit/>
          </a:bodyPr>
          <a:lstStyle/>
          <a:p>
            <a:pPr algn="just"/>
            <a:r>
              <a:rPr lang="ru-RU" sz="1400" b="1" dirty="0" smtClean="0">
                <a:latin typeface="Times New Roman" panose="02020603050405020304" pitchFamily="18" charset="0"/>
                <a:cs typeface="Times New Roman" panose="02020603050405020304" pitchFamily="18" charset="0"/>
              </a:rPr>
              <a:t>штра</a:t>
            </a:r>
            <a:r>
              <a:rPr lang="ru-RU" sz="1400" dirty="0" smtClean="0">
                <a:latin typeface="Times New Roman" panose="02020603050405020304" pitchFamily="18" charset="0"/>
                <a:cs typeface="Times New Roman" panose="02020603050405020304" pitchFamily="18" charset="0"/>
              </a:rPr>
              <a:t>ф </a:t>
            </a:r>
            <a:r>
              <a:rPr lang="ru-RU" sz="1400" dirty="0">
                <a:latin typeface="Times New Roman" panose="02020603050405020304" pitchFamily="18" charset="0"/>
                <a:cs typeface="Times New Roman" panose="02020603050405020304" pitchFamily="18" charset="0"/>
              </a:rPr>
              <a:t>в размере от двух миллионов до четырех миллионов рублей, или в размере заработной платы или иного дохода осужденного за период от двух до четырех </a:t>
            </a:r>
            <a:r>
              <a:rPr lang="ru-RU" sz="1400" dirty="0" smtClean="0">
                <a:latin typeface="Times New Roman" panose="02020603050405020304" pitchFamily="18" charset="0"/>
                <a:cs typeface="Times New Roman" panose="02020603050405020304" pitchFamily="18" charset="0"/>
              </a:rPr>
              <a:t>лет</a:t>
            </a:r>
            <a:r>
              <a:rPr lang="ru-RU" sz="1400" dirty="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штраф</a:t>
            </a: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размере от семидесятикратной до девяностократной суммы взятки с лишением права занимать определенные должности или заниматься определенной деятельностью на срок до десяти </a:t>
            </a:r>
            <a:r>
              <a:rPr lang="ru-RU" sz="1400" dirty="0" smtClean="0">
                <a:latin typeface="Times New Roman" panose="02020603050405020304" pitchFamily="18" charset="0"/>
                <a:cs typeface="Times New Roman" panose="02020603050405020304" pitchFamily="18" charset="0"/>
              </a:rPr>
              <a:t>лет;</a:t>
            </a:r>
          </a:p>
          <a:p>
            <a:pPr algn="just"/>
            <a:r>
              <a:rPr lang="ru-RU" sz="1400" b="1" dirty="0" smtClean="0">
                <a:latin typeface="Times New Roman" panose="02020603050405020304" pitchFamily="18" charset="0"/>
                <a:cs typeface="Times New Roman" panose="02020603050405020304" pitchFamily="18" charset="0"/>
              </a:rPr>
              <a:t>лишение </a:t>
            </a:r>
            <a:r>
              <a:rPr lang="ru-RU" sz="1400" b="1" dirty="0">
                <a:latin typeface="Times New Roman" panose="02020603050405020304" pitchFamily="18" charset="0"/>
                <a:cs typeface="Times New Roman" panose="02020603050405020304" pitchFamily="18" charset="0"/>
              </a:rPr>
              <a:t>свободы</a:t>
            </a:r>
            <a:r>
              <a:rPr lang="ru-RU" sz="1400" dirty="0">
                <a:latin typeface="Times New Roman" panose="02020603050405020304" pitchFamily="18" charset="0"/>
                <a:cs typeface="Times New Roman" panose="02020603050405020304" pitchFamily="18" charset="0"/>
              </a:rPr>
              <a:t> на срок от семи до двенадцати лет со штрафом в размере до шестидесятикратной суммы взятки или без такового и с лишением права занимать определенные должности или заниматься определенной деятельностью на срок до десяти лет или без такового</a:t>
            </a:r>
          </a:p>
          <a:p>
            <a:endParaRPr lang="ru-RU" dirty="0"/>
          </a:p>
        </p:txBody>
      </p:sp>
    </p:spTree>
    <p:extLst>
      <p:ext uri="{BB962C8B-B14F-4D97-AF65-F5344CB8AC3E}">
        <p14:creationId xmlns:p14="http://schemas.microsoft.com/office/powerpoint/2010/main" val="103919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artisticGlowDiffused trans="47000" intensity="1"/>
                    </a14:imgEffect>
                  </a14:imgLayer>
                </a14:imgProps>
              </a:ext>
            </a:extLst>
          </a:blip>
          <a:stretch>
            <a:fillRect/>
          </a:stretch>
        </p:blipFill>
        <p:spPr>
          <a:xfrm>
            <a:off x="0" y="8268951"/>
            <a:ext cx="869237" cy="861935"/>
          </a:xfrm>
          <a:prstGeom prst="rect">
            <a:avLst/>
          </a:prstGeom>
          <a:effectLst>
            <a:outerShdw sx="1000" sy="1000" algn="ctr" rotWithShape="0">
              <a:srgbClr val="000000"/>
            </a:outerShdw>
            <a:reflection endPos="0" dir="5400000" sy="-100000" algn="bl" rotWithShape="0"/>
            <a:softEdge rad="0"/>
          </a:effectLst>
        </p:spPr>
      </p:pic>
      <p:pic>
        <p:nvPicPr>
          <p:cNvPr id="5" name="Рисунок 4"/>
          <p:cNvPicPr>
            <a:picLocks noChangeAspect="1"/>
          </p:cNvPicPr>
          <p:nvPr/>
        </p:nvPicPr>
        <p:blipFill>
          <a:blip r:embed="rId4"/>
          <a:stretch>
            <a:fillRect/>
          </a:stretch>
        </p:blipFill>
        <p:spPr>
          <a:xfrm>
            <a:off x="719717" y="8644447"/>
            <a:ext cx="4995283" cy="541913"/>
          </a:xfrm>
          <a:prstGeom prst="rect">
            <a:avLst/>
          </a:prstGeom>
          <a:effectLst>
            <a:glow rad="25400">
              <a:schemeClr val="accent1">
                <a:alpha val="0"/>
              </a:schemeClr>
            </a:glow>
            <a:outerShdw sx="1000" sy="1000" algn="ctr" rotWithShape="0">
              <a:schemeClr val="accent1"/>
            </a:outerShdw>
            <a:softEdge rad="0"/>
          </a:effectLst>
        </p:spPr>
      </p:pic>
      <p:sp>
        <p:nvSpPr>
          <p:cNvPr id="2" name="Номер слайда 1"/>
          <p:cNvSpPr>
            <a:spLocks noGrp="1"/>
          </p:cNvSpPr>
          <p:nvPr>
            <p:ph type="sldNum" sz="quarter" idx="12"/>
          </p:nvPr>
        </p:nvSpPr>
        <p:spPr>
          <a:xfrm>
            <a:off x="7687733" y="9857341"/>
            <a:ext cx="4876800" cy="649111"/>
          </a:xfrm>
        </p:spPr>
        <p:txBody>
          <a:bodyPr/>
          <a:lstStyle/>
          <a:p>
            <a:fld id="{3A9A8F32-D69E-41FC-BB6F-D9E4BDE27AC5}" type="slidenum">
              <a:rPr lang="ru-RU" sz="1778">
                <a:latin typeface="Times New Roman" panose="02020603050405020304" pitchFamily="18" charset="0"/>
                <a:cs typeface="Times New Roman" panose="02020603050405020304" pitchFamily="18" charset="0"/>
              </a:rPr>
              <a:t>8</a:t>
            </a:fld>
            <a:endParaRPr lang="ru-RU" sz="1778" dirty="0">
              <a:latin typeface="Times New Roman" panose="02020603050405020304" pitchFamily="18" charset="0"/>
              <a:cs typeface="Times New Roman" panose="02020603050405020304" pitchFamily="18" charset="0"/>
            </a:endParaRPr>
          </a:p>
        </p:txBody>
      </p:sp>
      <p:pic>
        <p:nvPicPr>
          <p:cNvPr id="3074" name="Picture 2" descr="https://st.depositphotos.com/1552219/1349/i/950/depositphotos_13497932-stock-photo-doll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61" y="867508"/>
            <a:ext cx="2704855" cy="22391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66721" y="1242646"/>
            <a:ext cx="2410083" cy="1200329"/>
          </a:xfrm>
          <a:prstGeom prst="rect">
            <a:avLst/>
          </a:prstGeom>
          <a:noFill/>
        </p:spPr>
        <p:txBody>
          <a:bodyPr wrap="none" rtlCol="0">
            <a:spAutoFit/>
          </a:bodyPr>
          <a:lstStyle/>
          <a:p>
            <a:pPr algn="ctr"/>
            <a:r>
              <a:rPr lang="ru-RU" b="1" dirty="0">
                <a:latin typeface="Times New Roman" panose="02020603050405020304" pitchFamily="18" charset="0"/>
                <a:cs typeface="Times New Roman" panose="02020603050405020304" pitchFamily="18" charset="0"/>
              </a:rPr>
              <a:t>Получение взятки</a:t>
            </a:r>
          </a:p>
          <a:p>
            <a:pPr algn="ctr"/>
            <a:r>
              <a:rPr lang="ru-RU" b="1" dirty="0">
                <a:latin typeface="Times New Roman" panose="02020603050405020304" pitchFamily="18" charset="0"/>
                <a:cs typeface="Times New Roman" panose="02020603050405020304" pitchFamily="18" charset="0"/>
              </a:rPr>
              <a:t>свыше </a:t>
            </a:r>
            <a:r>
              <a:rPr lang="ru-RU" b="1" dirty="0" smtClean="0">
                <a:latin typeface="Times New Roman" panose="02020603050405020304" pitchFamily="18" charset="0"/>
                <a:cs typeface="Times New Roman" panose="02020603050405020304" pitchFamily="18" charset="0"/>
              </a:rPr>
              <a:t>1 млн. </a:t>
            </a:r>
            <a:r>
              <a:rPr lang="ru-RU" b="1" dirty="0">
                <a:latin typeface="Times New Roman" panose="02020603050405020304" pitchFamily="18" charset="0"/>
                <a:cs typeface="Times New Roman" panose="02020603050405020304" pitchFamily="18" charset="0"/>
              </a:rPr>
              <a:t>рублей</a:t>
            </a:r>
          </a:p>
          <a:p>
            <a:pPr algn="ctr"/>
            <a:r>
              <a:rPr lang="ru-RU" b="1" dirty="0">
                <a:solidFill>
                  <a:srgbClr val="FF0000"/>
                </a:solidFill>
                <a:latin typeface="Times New Roman" panose="02020603050405020304" pitchFamily="18" charset="0"/>
                <a:cs typeface="Times New Roman" panose="02020603050405020304" pitchFamily="18" charset="0"/>
              </a:rPr>
              <a:t>(статья 290 УК РФ</a:t>
            </a:r>
            <a:r>
              <a:rPr lang="ru-RU" dirty="0">
                <a:solidFill>
                  <a:srgbClr val="FF0000"/>
                </a:solidFill>
                <a:latin typeface="Times New Roman" panose="02020603050405020304" pitchFamily="18" charset="0"/>
                <a:cs typeface="Times New Roman" panose="02020603050405020304" pitchFamily="18" charset="0"/>
              </a:rPr>
              <a:t>)</a:t>
            </a:r>
          </a:p>
          <a:p>
            <a:endParaRPr lang="ru-RU" dirty="0"/>
          </a:p>
        </p:txBody>
      </p:sp>
      <p:sp>
        <p:nvSpPr>
          <p:cNvPr id="8" name="Левая фигурная скобка 7"/>
          <p:cNvSpPr/>
          <p:nvPr/>
        </p:nvSpPr>
        <p:spPr>
          <a:xfrm rot="16200000">
            <a:off x="3931360" y="1715992"/>
            <a:ext cx="679939" cy="25431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TextBox 9"/>
          <p:cNvSpPr txBox="1"/>
          <p:nvPr/>
        </p:nvSpPr>
        <p:spPr>
          <a:xfrm>
            <a:off x="96961" y="3855805"/>
            <a:ext cx="5445930" cy="3323987"/>
          </a:xfrm>
          <a:prstGeom prst="rect">
            <a:avLst/>
          </a:prstGeom>
          <a:noFill/>
        </p:spPr>
        <p:txBody>
          <a:bodyPr wrap="square" rtlCol="0">
            <a:spAutoFit/>
          </a:bodyPr>
          <a:lstStyle/>
          <a:p>
            <a:pPr algn="just"/>
            <a:r>
              <a:rPr lang="ru-RU" sz="1600" b="1" dirty="0" smtClean="0">
                <a:latin typeface="Times New Roman" panose="02020603050405020304" pitchFamily="18" charset="0"/>
                <a:cs typeface="Times New Roman" panose="02020603050405020304" pitchFamily="18" charset="0"/>
              </a:rPr>
              <a:t>штраф</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размере от трех миллионов до пяти миллионов рублей, или в размере заработной платы или иного дохода осужденного за период от трех до пяти </a:t>
            </a:r>
            <a:r>
              <a:rPr lang="ru-RU" sz="1600" dirty="0" smtClean="0">
                <a:latin typeface="Times New Roman" panose="02020603050405020304" pitchFamily="18" charset="0"/>
                <a:cs typeface="Times New Roman" panose="02020603050405020304" pitchFamily="18" charset="0"/>
              </a:rPr>
              <a:t>лет; </a:t>
            </a:r>
          </a:p>
          <a:p>
            <a:pPr algn="just"/>
            <a:r>
              <a:rPr lang="ru-RU" sz="1600" b="1" dirty="0" smtClean="0">
                <a:latin typeface="Times New Roman" panose="02020603050405020304" pitchFamily="18" charset="0"/>
                <a:cs typeface="Times New Roman" panose="02020603050405020304" pitchFamily="18" charset="0"/>
              </a:rPr>
              <a:t>штраф</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размере от восьмидесятикратной до стократной суммы взятки с лишением права занимать определенные должности или заниматься определенной деятельностью на срок до пятнадцати </a:t>
            </a:r>
            <a:r>
              <a:rPr lang="ru-RU" sz="1600" dirty="0" smtClean="0">
                <a:latin typeface="Times New Roman" panose="02020603050405020304" pitchFamily="18" charset="0"/>
                <a:cs typeface="Times New Roman" panose="02020603050405020304" pitchFamily="18" charset="0"/>
              </a:rPr>
              <a:t>лет;</a:t>
            </a:r>
          </a:p>
          <a:p>
            <a:pPr algn="just"/>
            <a:r>
              <a:rPr lang="ru-RU" sz="1600" b="1" dirty="0" smtClean="0">
                <a:latin typeface="Times New Roman" panose="02020603050405020304" pitchFamily="18" charset="0"/>
                <a:cs typeface="Times New Roman" panose="02020603050405020304" pitchFamily="18" charset="0"/>
              </a:rPr>
              <a:t>лишение </a:t>
            </a:r>
            <a:r>
              <a:rPr lang="ru-RU" sz="1600" b="1" dirty="0">
                <a:latin typeface="Times New Roman" panose="02020603050405020304" pitchFamily="18" charset="0"/>
                <a:cs typeface="Times New Roman" panose="02020603050405020304" pitchFamily="18" charset="0"/>
              </a:rPr>
              <a:t>свободы </a:t>
            </a:r>
            <a:r>
              <a:rPr lang="ru-RU" sz="1600" dirty="0">
                <a:latin typeface="Times New Roman" panose="02020603050405020304" pitchFamily="18" charset="0"/>
                <a:cs typeface="Times New Roman" panose="02020603050405020304" pitchFamily="18" charset="0"/>
              </a:rPr>
              <a:t>на срок от восьми до пятнадцати лет со штрафом в размере до семидесятикратной суммы взятки или без такового и с лишением права занимать определенные должности или заниматься определенной деятельностью на срок до пятнадцати лет или без такового</a:t>
            </a:r>
          </a:p>
          <a:p>
            <a:endParaRPr lang="ru-RU" dirty="0"/>
          </a:p>
        </p:txBody>
      </p:sp>
    </p:spTree>
    <p:extLst>
      <p:ext uri="{BB962C8B-B14F-4D97-AF65-F5344CB8AC3E}">
        <p14:creationId xmlns:p14="http://schemas.microsoft.com/office/powerpoint/2010/main" val="78442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7298</TotalTime>
  <Words>753</Words>
  <Application>Microsoft Office PowerPoint</Application>
  <PresentationFormat>Экран (16:10)</PresentationFormat>
  <Paragraphs>63</Paragraphs>
  <Slides>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                            ГРАФИЧЕСКИЕ МОДЕЛИ                                                                                                   О ЗАПРЕТЕ ПОЛУЧАТЬ ПОДАРКИ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Дементьева Ольга Владимировна</dc:creator>
  <cp:lastModifiedBy>Валеева Мария Александровна</cp:lastModifiedBy>
  <cp:revision>503</cp:revision>
  <cp:lastPrinted>2017-02-08T04:01:07Z</cp:lastPrinted>
  <dcterms:created xsi:type="dcterms:W3CDTF">2017-01-25T06:01:26Z</dcterms:created>
  <dcterms:modified xsi:type="dcterms:W3CDTF">2021-12-21T04:10:04Z</dcterms:modified>
</cp:coreProperties>
</file>