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3" r:id="rId5"/>
    <p:sldId id="259" r:id="rId6"/>
    <p:sldId id="266" r:id="rId7"/>
    <p:sldId id="265" r:id="rId8"/>
    <p:sldId id="260" r:id="rId9"/>
    <p:sldId id="2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емаков Александр Александрович" initials="САА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821" y="-1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48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79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69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7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1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90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4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90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20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83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92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A1129-7614-49E4-BF4E-EBABA7548209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B2E0-91C0-43AE-8300-EE73ACE99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6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25737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/>
              <a:t>О планировании закупок в ноябре-декабре 2017 года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05274"/>
            <a:ext cx="9144000" cy="1152525"/>
          </a:xfrm>
        </p:spPr>
        <p:txBody>
          <a:bodyPr>
            <a:normAutofit/>
          </a:bodyPr>
          <a:lstStyle/>
          <a:p>
            <a:r>
              <a:rPr lang="ru-RU" sz="4500" b="1" dirty="0" smtClean="0"/>
              <a:t>на январь 2018 года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33658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300" b="1" dirty="0">
                <a:solidFill>
                  <a:srgbClr val="FF0000"/>
                </a:solidFill>
              </a:rPr>
              <a:t>Внимание! </a:t>
            </a:r>
            <a:r>
              <a:rPr lang="ru-RU" sz="2300" dirty="0"/>
              <a:t>Перед формированием в 2017 году </a:t>
            </a:r>
            <a:r>
              <a:rPr lang="ru-RU" sz="2300" dirty="0" smtClean="0"/>
              <a:t>позици</a:t>
            </a:r>
            <a:r>
              <a:rPr lang="ru-RU" sz="2300" dirty="0"/>
              <a:t>и</a:t>
            </a:r>
            <a:r>
              <a:rPr lang="ru-RU" sz="2300" dirty="0" smtClean="0"/>
              <a:t> </a:t>
            </a:r>
            <a:r>
              <a:rPr lang="ru-RU" sz="2300" dirty="0"/>
              <a:t>плана закупок с финансированием 2018 года необходимо убедиться, что в остатках финансирования 2018 года по нужному КБК </a:t>
            </a:r>
            <a:r>
              <a:rPr lang="ru-RU" sz="2300" dirty="0" smtClean="0"/>
              <a:t>отображаемая сумма больше </a:t>
            </a:r>
            <a:r>
              <a:rPr lang="ru-RU" sz="2300" dirty="0"/>
              <a:t>нуля и ее достаточно для проведения закупки. 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6703" y="1825625"/>
            <a:ext cx="7638593" cy="435133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911090" y="1844040"/>
            <a:ext cx="2550414" cy="4349495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9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42925"/>
            <a:ext cx="10515600" cy="2085975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300" dirty="0" smtClean="0">
                <a:effectLst/>
              </a:rPr>
              <a:t>В 2017 году сформировать позицию плана-закупок с годом документа 2017, с планируемым годом публикации извещения о закупке 2017 и с финансированием 2018 года. </a:t>
            </a:r>
            <a:endParaRPr lang="ru-RU" sz="23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806126"/>
            <a:ext cx="10800000" cy="195796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032760" y="4265294"/>
            <a:ext cx="495300" cy="498793"/>
          </a:xfrm>
          <a:prstGeom prst="rect">
            <a:avLst/>
          </a:prstGeom>
          <a:noFill/>
          <a:ln w="158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1051380" y="4265294"/>
            <a:ext cx="586819" cy="498793"/>
          </a:xfrm>
          <a:prstGeom prst="rect">
            <a:avLst/>
          </a:prstGeom>
          <a:noFill/>
          <a:ln w="158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41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6466" y="419100"/>
            <a:ext cx="5099068" cy="599122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096000" y="6050281"/>
            <a:ext cx="2369820" cy="152400"/>
          </a:xfrm>
          <a:prstGeom prst="rect">
            <a:avLst/>
          </a:prstGeom>
          <a:noFill/>
          <a:ln w="158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10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575672"/>
            <a:ext cx="10658475" cy="121920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ru-RU" sz="2300" dirty="0" smtClean="0">
                <a:effectLst/>
              </a:rPr>
              <a:t>Из утвержденной позиции плана закупок сформировать позицию плана-графика со сроком размещения извещения об осуществлении закупки ноябрь-декабрь 2017 года, сроком исполнения контракта в 2018 году и годом финансирования 2018.</a:t>
            </a:r>
            <a:endParaRPr lang="ru-RU" sz="23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3084668"/>
            <a:ext cx="10800000" cy="2804606"/>
          </a:xfrm>
          <a:prstGeom prst="rect">
            <a:avLst/>
          </a:prstGeom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838200" y="542926"/>
            <a:ext cx="10515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+mj-lt"/>
              <a:buAutoNum type="arabicPeriod" startAt="2"/>
            </a:pPr>
            <a:r>
              <a:rPr lang="ru-RU" sz="2300" dirty="0" smtClean="0"/>
              <a:t>Включить сформированную позицию плана закупок в план закупок, разместить план закупок в ЕИС.</a:t>
            </a:r>
            <a:r>
              <a:rPr lang="en-US" sz="2300" dirty="0" smtClean="0"/>
              <a:t> </a:t>
            </a:r>
            <a:r>
              <a:rPr lang="ru-RU" sz="2300" dirty="0" smtClean="0"/>
              <a:t>После импорта информации с ЕИС план закупок в ГИСЗ НСО перейдет в состояние «Утвержден (проверено)».</a:t>
            </a:r>
            <a:endParaRPr lang="ru-RU" sz="23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396600" y="5342865"/>
            <a:ext cx="659407" cy="498793"/>
          </a:xfrm>
          <a:prstGeom prst="rect">
            <a:avLst/>
          </a:prstGeom>
          <a:noFill/>
          <a:ln w="158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056008" y="5342866"/>
            <a:ext cx="557808" cy="498198"/>
          </a:xfrm>
          <a:prstGeom prst="rect">
            <a:avLst/>
          </a:prstGeom>
          <a:noFill/>
          <a:ln w="158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01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2364" y="485774"/>
            <a:ext cx="6287272" cy="58197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095999" y="5878830"/>
            <a:ext cx="3126581" cy="186213"/>
          </a:xfrm>
          <a:prstGeom prst="rect">
            <a:avLst/>
          </a:prstGeom>
          <a:noFill/>
          <a:ln w="158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06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692274"/>
            <a:ext cx="10515600" cy="173037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ru-RU" sz="2300" dirty="0" smtClean="0"/>
              <a:t>После </a:t>
            </a:r>
            <a:r>
              <a:rPr lang="ru-RU" sz="2300" dirty="0"/>
              <a:t>импорта информации с ЕИС </a:t>
            </a:r>
            <a:r>
              <a:rPr lang="ru-RU" sz="2300" dirty="0" smtClean="0"/>
              <a:t>в </a:t>
            </a:r>
            <a:r>
              <a:rPr lang="ru-RU" sz="2300" dirty="0"/>
              <a:t>ГИСЗ НСО </a:t>
            </a:r>
            <a:r>
              <a:rPr lang="ru-RU" sz="2300" dirty="0" smtClean="0"/>
              <a:t>необходимо перевести </a:t>
            </a:r>
            <a:r>
              <a:rPr lang="ru-RU" sz="2300" dirty="0"/>
              <a:t>план-график закупок в состояние «Утвержден (Проверено)» для загрузки позиций плана-графика закупок в АС «Бюджет</a:t>
            </a:r>
            <a:r>
              <a:rPr lang="ru-RU" sz="2300" dirty="0" smtClean="0"/>
              <a:t>» для резервирования средств.</a:t>
            </a:r>
            <a:endParaRPr lang="ru-RU" sz="23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90600" y="517523"/>
            <a:ext cx="10515600" cy="173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+mj-lt"/>
              <a:buAutoNum type="arabicPeriod" startAt="4"/>
            </a:pPr>
            <a:r>
              <a:rPr lang="ru-RU" sz="2300" dirty="0" smtClean="0"/>
              <a:t>Включить сформированную позицию плана-графика в план-график закупок, разместить его в ЕИС.  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41068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54317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ru-RU" sz="2300" dirty="0" smtClean="0">
                <a:effectLst/>
              </a:rPr>
              <a:t>В 2017 году осуществить закупку, заключить контракт и поставить бюджетное обязательство на учет. При этом исполнение контракта и оплата по контракту будет осуществляться в 2018 году.</a:t>
            </a:r>
            <a:r>
              <a:rPr lang="ru-RU" sz="2300" b="1" dirty="0" smtClean="0">
                <a:effectLst/>
              </a:rPr>
              <a:t/>
            </a:r>
            <a:br>
              <a:rPr lang="ru-RU" sz="2300" b="1" dirty="0" smtClean="0">
                <a:effectLst/>
              </a:rPr>
            </a:br>
            <a:r>
              <a:rPr lang="ru-RU" sz="2300" b="1" dirty="0" smtClean="0">
                <a:effectLst/>
              </a:rPr>
              <a:t/>
            </a:r>
            <a:br>
              <a:rPr lang="ru-RU" sz="2300" b="1" dirty="0" smtClean="0">
                <a:effectLst/>
              </a:rPr>
            </a:br>
            <a:r>
              <a:rPr lang="ru-RU" sz="2300" b="1" dirty="0" smtClean="0">
                <a:solidFill>
                  <a:srgbClr val="FF0000"/>
                </a:solidFill>
              </a:rPr>
              <a:t>Внимание! </a:t>
            </a:r>
            <a:r>
              <a:rPr lang="ru-RU" sz="2300" dirty="0" smtClean="0"/>
              <a:t>При направлении в 2017 году в финансовый орган (ФО) контрактов с оплатой за счет средств 2018 года в детализации «Распределение финансирования» должна обязательно присутствовать запись с годом финансирования 2017 с нулевой суммой.</a:t>
            </a:r>
            <a:endParaRPr lang="ru-RU" sz="23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09393"/>
            <a:ext cx="10800000" cy="156242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75094" y="4029076"/>
            <a:ext cx="697706" cy="621506"/>
          </a:xfrm>
          <a:prstGeom prst="rect">
            <a:avLst/>
          </a:prstGeom>
          <a:noFill/>
          <a:ln w="158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972801" y="4029075"/>
            <a:ext cx="665400" cy="621507"/>
          </a:xfrm>
          <a:prstGeom prst="rect">
            <a:avLst/>
          </a:prstGeom>
          <a:noFill/>
          <a:ln w="158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143220"/>
            <a:ext cx="10800000" cy="896552"/>
          </a:xfrm>
          <a:prstGeom prst="rect">
            <a:avLst/>
          </a:prstGeom>
        </p:spPr>
      </p:pic>
      <p:cxnSp>
        <p:nvCxnSpPr>
          <p:cNvPr id="15" name="Прямая со стрелкой 14"/>
          <p:cNvCxnSpPr/>
          <p:nvPr/>
        </p:nvCxnSpPr>
        <p:spPr>
          <a:xfrm>
            <a:off x="5921375" y="4650582"/>
            <a:ext cx="0" cy="492638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881268" y="5810249"/>
            <a:ext cx="2732881" cy="202407"/>
          </a:xfrm>
          <a:prstGeom prst="rect">
            <a:avLst/>
          </a:prstGeom>
          <a:noFill/>
          <a:ln w="158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8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14399"/>
            <a:ext cx="10515600" cy="2257425"/>
          </a:xfrm>
        </p:spPr>
        <p:txBody>
          <a:bodyPr>
            <a:normAutofit fontScale="90000"/>
          </a:bodyPr>
          <a:lstStyle/>
          <a:p>
            <a:pPr marL="457200" indent="-457200" algn="just">
              <a:buFont typeface="+mj-lt"/>
              <a:buAutoNum type="arabicPeriod" startAt="7"/>
            </a:pPr>
            <a:r>
              <a:rPr lang="ru-RU" sz="2300" dirty="0" smtClean="0">
                <a:effectLst/>
              </a:rPr>
              <a:t>После переноса администраторами АС «Бюджет» неисполненных бюджетных обязательств 2017 года, такой контракт будет перенесен в </a:t>
            </a:r>
            <a:r>
              <a:rPr lang="ru-RU" sz="2300" dirty="0"/>
              <a:t>базу АС «Бюджет» </a:t>
            </a:r>
            <a:r>
              <a:rPr lang="ru-RU" sz="2300" dirty="0" smtClean="0">
                <a:effectLst/>
              </a:rPr>
              <a:t>2018 года и будет исполняться заказчиком в 2018 году.</a:t>
            </a:r>
            <a:br>
              <a:rPr lang="ru-RU" sz="2300" dirty="0" smtClean="0">
                <a:effectLst/>
              </a:rPr>
            </a:br>
            <a:r>
              <a:rPr lang="ru-RU" sz="2300" dirty="0" smtClean="0"/>
              <a:t>При этом на стороне ГИСЗ НСО никаких изменений в контракт вносить не нужно.</a:t>
            </a:r>
            <a:br>
              <a:rPr lang="ru-RU" sz="2300" dirty="0" smtClean="0"/>
            </a:b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b="1" dirty="0" smtClean="0">
                <a:solidFill>
                  <a:srgbClr val="FF0000"/>
                </a:solidFill>
              </a:rPr>
              <a:t>Внимание! </a:t>
            </a:r>
            <a:r>
              <a:rPr lang="ru-RU" sz="2300" b="1" dirty="0" smtClean="0"/>
              <a:t>Включать эту закупку в план закупок и план-график закупок 2018 года не нужно.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287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244</Words>
  <Application>Microsoft Office PowerPoint</Application>
  <PresentationFormat>Произвольный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 планировании закупок в ноябре-декабре 2017 года </vt:lpstr>
      <vt:lpstr>Внимание! Перед формированием в 2017 году позиции плана закупок с финансированием 2018 года необходимо убедиться, что в остатках финансирования 2018 года по нужному КБК отображаемая сумма больше нуля и ее достаточно для проведения закупки. </vt:lpstr>
      <vt:lpstr>В 2017 году сформировать позицию плана-закупок с годом документа 2017, с планируемым годом публикации извещения о закупке 2017 и с финансированием 2018 года. </vt:lpstr>
      <vt:lpstr>Презентация PowerPoint</vt:lpstr>
      <vt:lpstr>Из утвержденной позиции плана закупок сформировать позицию плана-графика со сроком размещения извещения об осуществлении закупки ноябрь-декабрь 2017 года, сроком исполнения контракта в 2018 году и годом финансирования 2018.</vt:lpstr>
      <vt:lpstr>Презентация PowerPoint</vt:lpstr>
      <vt:lpstr>После импорта информации с ЕИС в ГИСЗ НСО необходимо перевести план-график закупок в состояние «Утвержден (Проверено)» для загрузки позиций плана-графика закупок в АС «Бюджет» для резервирования средств.</vt:lpstr>
      <vt:lpstr>В 2017 году осуществить закупку, заключить контракт и поставить бюджетное обязательство на учет. При этом исполнение контракта и оплата по контракту будет осуществляться в 2018 году.  Внимание! При направлении в 2017 году в финансовый орган (ФО) контрактов с оплатой за счет средств 2018 года в детализации «Распределение финансирования» должна обязательно присутствовать запись с годом финансирования 2017 с нулевой суммой.</vt:lpstr>
      <vt:lpstr>После переноса администраторами АС «Бюджет» неисполненных бюджетных обязательств 2017 года, такой контракт будет перенесен в базу АС «Бюджет» 2018 года и будет исполняться заказчиком в 2018 году. При этом на стороне ГИСЗ НСО никаких изменений в контракт вносить не нужно.  Внимание! Включать эту закупку в план закупок и план-график закупок 2018 года не нужно.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планировании закупок в ноябре-декабре 2017 года</dc:title>
  <dc:creator>Михайлова Ольга Валерьевна</dc:creator>
  <cp:lastModifiedBy>Головин Алексей Николаевич</cp:lastModifiedBy>
  <cp:revision>31</cp:revision>
  <dcterms:created xsi:type="dcterms:W3CDTF">2017-11-10T04:38:10Z</dcterms:created>
  <dcterms:modified xsi:type="dcterms:W3CDTF">2017-11-17T08:04:37Z</dcterms:modified>
</cp:coreProperties>
</file>