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57" r:id="rId16"/>
    <p:sldId id="258" r:id="rId17"/>
    <p:sldId id="259" r:id="rId18"/>
    <p:sldId id="260" r:id="rId19"/>
    <p:sldId id="26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02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23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26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51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16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69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78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75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14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96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51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5AAF0-FAE4-47A1-B3F0-939B79DB87DE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4B56A-89ED-4F96-92D6-FF5C3695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16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90763" y="1124744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Национальный рейтинг </a:t>
            </a:r>
            <a:r>
              <a:rPr lang="ru-RU" sz="3200" b="1" dirty="0"/>
              <a:t>состояния инвестиционного климата в субъектах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6403" y="3284984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План мероприятий («дорожная карта») по улучшению показателей Национального рейтинга состояния инвестиционного климата в Новосибирской области на 2017-2018 гг.</a:t>
            </a:r>
          </a:p>
        </p:txBody>
      </p:sp>
    </p:spTree>
    <p:extLst>
      <p:ext uri="{BB962C8B-B14F-4D97-AF65-F5344CB8AC3E}">
        <p14:creationId xmlns:p14="http://schemas.microsoft.com/office/powerpoint/2010/main" val="2214604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1947" y="467380"/>
            <a:ext cx="4733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отличие методологии расчета </a:t>
            </a:r>
            <a:r>
              <a:rPr lang="ru-RU" dirty="0" smtClean="0"/>
              <a:t>Показателя Г3.2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3346" y="777478"/>
            <a:ext cx="89644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 порядка расчета доли участия субъектов малого предпринимательства, социально ориентированных некоммерческих организаций в </a:t>
            </a:r>
            <a:r>
              <a:rPr lang="ru-RU" dirty="0" smtClean="0"/>
              <a:t>закупках </a:t>
            </a:r>
            <a:r>
              <a:rPr lang="ru-RU" dirty="0"/>
              <a:t>в соответствии со статьей 30 Федерального закона </a:t>
            </a:r>
            <a:r>
              <a:rPr lang="ru-RU" dirty="0" smtClean="0"/>
              <a:t>№ </a:t>
            </a:r>
            <a:r>
              <a:rPr lang="ru-RU" dirty="0"/>
              <a:t>44-ФЗ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6808" y="3175808"/>
            <a:ext cx="36994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общая стоимость заключенных государственных и муниципальных контрактов в субъекте Российской Федерации, учитывая закупки у единственного поставщика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52066" y="32129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совокупный годовой объем закупок, в расчет которого не включаются закупки, в том числе у единственного поставщика (подрядчика, исполнителя)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446307" y="2873897"/>
            <a:ext cx="418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татья </a:t>
            </a:r>
            <a:r>
              <a:rPr lang="ru-RU" dirty="0"/>
              <a:t>30 Федерального закона № 44-ФЗ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32200" y="2843644"/>
            <a:ext cx="1742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Показатель Г3.2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403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668" y="836712"/>
            <a:ext cx="91083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План мероприятий («дорожная карта») по улучшению показателей Национального рейтинга состояния инвестиционного климата в Новосибирской области на 2017-2018 гг.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89833" y="148629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утвержден Губернатором Новосибирской области 25.09.2017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106" y="2276872"/>
            <a:ext cx="84604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Планом установлен показатель Г3.2 «Доля государственных и муниципальных контрактов с субъектами малого бизнеса в общей стоимости государственных и муниципальных контрактов» (далее – Показатель Г3.2). Целевое значение Показателя Г3.2 в рейтинге 2018 года (т.е. по итогам 2017 года) установлено на уровне </a:t>
            </a:r>
            <a:r>
              <a:rPr lang="ru-RU" b="1" dirty="0"/>
              <a:t>30 процентов</a:t>
            </a:r>
            <a:r>
              <a:rPr lang="ru-RU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8378" y="4584860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Рягузов Денис Евгеньевич – начальник УК НСО, </a:t>
            </a:r>
          </a:p>
          <a:p>
            <a:r>
              <a:rPr lang="ru-RU" dirty="0" smtClean="0"/>
              <a:t>8 (383) 223 59 59;</a:t>
            </a:r>
          </a:p>
          <a:p>
            <a:r>
              <a:rPr lang="ru-RU" dirty="0" smtClean="0"/>
              <a:t>Литвинов Андрей Юрьевич - директор ГКУ НСО «Управление контрактной системы», 8 (383) 201 66 33;</a:t>
            </a:r>
          </a:p>
          <a:p>
            <a:r>
              <a:rPr lang="ru-RU" dirty="0" smtClean="0"/>
              <a:t>Областные исполнительные органы государственной власти Новосибирской области;</a:t>
            </a:r>
          </a:p>
          <a:p>
            <a:r>
              <a:rPr lang="ru-RU" dirty="0" smtClean="0"/>
              <a:t>Органы местного самоуправления Новосибирской области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441" y="4221088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Ответственными за достижение Показателя Г3.2 являются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7709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09" y="103006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3" y="1052736"/>
            <a:ext cx="885041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1) Как учитывать контракты, исполнителями которых являются социально ориентированные некоммерческие организации?</a:t>
            </a:r>
          </a:p>
          <a:p>
            <a:r>
              <a:rPr lang="ru-RU" sz="1400" dirty="0"/>
              <a:t>2) Как учитывать контракты, к исполнению которых привлечены соисполнители из числа субъектов малого предпринимательства?</a:t>
            </a:r>
          </a:p>
          <a:p>
            <a:r>
              <a:rPr lang="ru-RU" sz="1400" dirty="0"/>
              <a:t>3) Как учитывать контракты заключенные в конце текущего года на поставку товаров, выполнение работ и оказание услуг в следующем году?</a:t>
            </a:r>
          </a:p>
          <a:p>
            <a:r>
              <a:rPr lang="ru-RU" sz="1400" dirty="0"/>
              <a:t>4) Как учитывать контракты, длящиеся более одного календарного года, т.е. заключенные в предыдущих календарных годах и действующие в текущем календарном году или заключенные в текущем календарном году и действующие в последующие календарные годы?</a:t>
            </a:r>
          </a:p>
          <a:p>
            <a:r>
              <a:rPr lang="ru-RU" sz="1400" dirty="0"/>
              <a:t>5) Как учитывать контракты, которые были расторгнуты до начала их исполнения?</a:t>
            </a:r>
          </a:p>
          <a:p>
            <a:r>
              <a:rPr lang="ru-RU" sz="1400" dirty="0"/>
              <a:t>6) Как учитывать контракты, которые были расторгнуты в ходе их исполнения?</a:t>
            </a:r>
          </a:p>
          <a:p>
            <a:r>
              <a:rPr lang="ru-RU" sz="1400" dirty="0"/>
              <a:t>7) Как учитывать контракты, условия которых были изменены в процессе исполнения?</a:t>
            </a:r>
          </a:p>
          <a:p>
            <a:r>
              <a:rPr lang="ru-RU" sz="1400" dirty="0"/>
              <a:t>8) Как учитывать контракты, заключенные в соответствии со статьей 93 Федерального закона от 05.04.2013 № 44-ФЗ «О контрактной системе в сфере закупок товаров, работ, услуг для обеспечения государственных и муниципальных нужд» (далее – Закон 44-ФЗ) с поставщиками, подрядчиками и исполнителями, являющимися субъектами малого предпринимательства, в случае признания несостоявшейся закупки, осуществляемой конкурентным способом?</a:t>
            </a:r>
          </a:p>
          <a:p>
            <a:r>
              <a:rPr lang="ru-RU" sz="1400" dirty="0"/>
              <a:t>9) Учитываются ли при расчете Показателя Г3.2 закупки для обеспечения обороны страны и безопасности государства, закупки услуг по предоставлению кредитов, закупки работ в области использования атомной энергии, закупки при осуществлении которых применяются закрытые способы определения поставщиков (подрядчиков, исполнителей)?</a:t>
            </a:r>
          </a:p>
          <a:p>
            <a:r>
              <a:rPr lang="ru-RU" sz="1400" dirty="0"/>
              <a:t>10) Учитываются ли при расчете Показателя Г3.2 контракты, заключенные расположенными на территории субъекта Российской Федерации государственными заказчиками, действующими от имени Российской Федерации?</a:t>
            </a:r>
          </a:p>
          <a:p>
            <a:r>
              <a:rPr lang="ru-RU" sz="1400" dirty="0"/>
              <a:t>11) Существует ли возможность предоставления субъектам Российской Федерации ежемесячной информации о текущем значении Показателя Г3.2, а также использованных при его расчете данных?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7801"/>
            <a:ext cx="4176464" cy="926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Вопросы, изложенные письме - запросе </a:t>
            </a:r>
            <a:r>
              <a:rPr lang="ru-RU" dirty="0"/>
              <a:t>в </a:t>
            </a:r>
            <a:r>
              <a:rPr lang="ru-RU" dirty="0" smtClean="0"/>
              <a:t>адрес Минэкономразвития России и </a:t>
            </a:r>
            <a:endParaRPr lang="ru-RU" dirty="0"/>
          </a:p>
          <a:p>
            <a:r>
              <a:rPr lang="ru-RU" dirty="0"/>
              <a:t>Агентство стратегических инициатив</a:t>
            </a:r>
          </a:p>
        </p:txBody>
      </p:sp>
    </p:spTree>
    <p:extLst>
      <p:ext uri="{BB962C8B-B14F-4D97-AF65-F5344CB8AC3E}">
        <p14:creationId xmlns:p14="http://schemas.microsoft.com/office/powerpoint/2010/main" val="274570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450151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Предложения по способам </a:t>
            </a:r>
            <a:r>
              <a:rPr lang="ru-RU" dirty="0"/>
              <a:t>достижения целевого значения </a:t>
            </a:r>
            <a:r>
              <a:rPr lang="ru-RU" dirty="0" smtClean="0"/>
              <a:t>Показателя Г3.2 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06707" y="1112341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Определить ответственного </a:t>
            </a:r>
            <a:r>
              <a:rPr lang="ru-RU" dirty="0"/>
              <a:t>за достижение </a:t>
            </a:r>
            <a:r>
              <a:rPr lang="ru-RU" dirty="0" smtClean="0"/>
              <a:t>показателя </a:t>
            </a:r>
            <a:r>
              <a:rPr lang="ru-RU" dirty="0"/>
              <a:t>Г3.2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32309" y="1556792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</a:t>
            </a:r>
            <a:r>
              <a:rPr lang="ru-RU" dirty="0" smtClean="0"/>
              <a:t>ыявить </a:t>
            </a:r>
            <a:r>
              <a:rPr lang="ru-RU" dirty="0"/>
              <a:t>проведенные и запланированные на 2017 год </a:t>
            </a:r>
            <a:r>
              <a:rPr lang="ru-RU" dirty="0" smtClean="0"/>
              <a:t>закупки </a:t>
            </a:r>
            <a:r>
              <a:rPr lang="ru-RU" dirty="0"/>
              <a:t>которые могли и могут быть проведены у субъектов малого предпринимательства по процедурам торгов и запросов котировок, проведенным для субъектов малого предпринимательства, но проведены и планируются к проведению иным способом.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4668890"/>
            <a:ext cx="80583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формировать </a:t>
            </a:r>
            <a:r>
              <a:rPr lang="ru-RU" dirty="0"/>
              <a:t>справочный перечень товаров, работ, услуг, закупка которых возможна у субъектов малого предпринимательства по процедурам торгов и запросов котировок, проведенным для субъектов малого предпринимательства.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41292" y="3861048"/>
            <a:ext cx="5880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</a:t>
            </a:r>
            <a:r>
              <a:rPr lang="ru-RU" dirty="0" smtClean="0"/>
              <a:t>ровести </a:t>
            </a:r>
            <a:r>
              <a:rPr lang="ru-RU" dirty="0"/>
              <a:t>расчет показателя </a:t>
            </a:r>
            <a:r>
              <a:rPr lang="ru-RU" dirty="0" smtClean="0"/>
              <a:t>Г3.2 </a:t>
            </a:r>
            <a:r>
              <a:rPr lang="ru-RU" dirty="0"/>
              <a:t>за 10 месяцев 2017 года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34627" y="5867980"/>
            <a:ext cx="6363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Организовать обмен опытом между «похожими» заказчиками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34627" y="6237312"/>
            <a:ext cx="3298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Назначить дату следующей ВКС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3070701"/>
            <a:ext cx="75776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Планирование закупок на 2018 год проводить с учетом необходимости достижения целевого значения Показателя Г 3.2</a:t>
            </a:r>
          </a:p>
        </p:txBody>
      </p:sp>
    </p:spTree>
    <p:extLst>
      <p:ext uri="{BB962C8B-B14F-4D97-AF65-F5344CB8AC3E}">
        <p14:creationId xmlns:p14="http://schemas.microsoft.com/office/powerpoint/2010/main" val="4096600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60649" y="2996952"/>
            <a:ext cx="4176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БЛАГОДАРЮ ЗА ВНИМАНИЕ !!!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280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75830" y="2929299"/>
            <a:ext cx="58609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Нормирование </a:t>
            </a:r>
            <a:r>
              <a:rPr lang="ru-RU" sz="3200" b="1" dirty="0"/>
              <a:t>в сфере закупок</a:t>
            </a:r>
          </a:p>
        </p:txBody>
      </p:sp>
    </p:spTree>
    <p:extLst>
      <p:ext uri="{BB962C8B-B14F-4D97-AF65-F5344CB8AC3E}">
        <p14:creationId xmlns:p14="http://schemas.microsoft.com/office/powerpoint/2010/main" val="680519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35696" y="2564904"/>
            <a:ext cx="64127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Вопросы нормирования в сфере закупок регламентированы статьей 19 </a:t>
            </a:r>
            <a:r>
              <a:rPr lang="ru-RU" dirty="0" smtClean="0"/>
              <a:t>Федерального </a:t>
            </a:r>
            <a:r>
              <a:rPr lang="ru-RU" dirty="0"/>
              <a:t>закона </a:t>
            </a:r>
            <a:r>
              <a:rPr lang="ru-RU" dirty="0" smtClean="0"/>
              <a:t>№ </a:t>
            </a:r>
            <a:r>
              <a:rPr lang="ru-RU" dirty="0"/>
              <a:t>44-ФЗ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943560"/>
            <a:ext cx="69966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Нормирование в сфере закупок является правовым механизмом, призванным обеспечить достижение целей эффективного использования бюджетных средств и помогает предотвратить закупки предметов роскоши и товаров, работ, услуг с избыточными потребительскими свойствами.</a:t>
            </a:r>
          </a:p>
        </p:txBody>
      </p:sp>
      <p:pic>
        <p:nvPicPr>
          <p:cNvPr id="2050" name="Picture 2" descr="Картинки по запросу нормирование закон 44 фз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584176" cy="120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835696" y="3441774"/>
            <a:ext cx="6696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Принятые акты должны своевременно актуализироваться с учетом изменений, вносимых в </a:t>
            </a:r>
            <a:r>
              <a:rPr lang="ru-RU" dirty="0" smtClean="0"/>
              <a:t>Федеральный закон </a:t>
            </a:r>
            <a:r>
              <a:rPr lang="ru-RU" dirty="0"/>
              <a:t>№ 44-ФЗ</a:t>
            </a:r>
            <a:r>
              <a:rPr lang="ru-RU" dirty="0" smtClean="0"/>
              <a:t>, </a:t>
            </a:r>
            <a:r>
              <a:rPr lang="ru-RU" dirty="0"/>
              <a:t>а также </a:t>
            </a:r>
            <a:r>
              <a:rPr lang="ru-RU" dirty="0" smtClean="0"/>
              <a:t>размещаться </a:t>
            </a:r>
            <a:r>
              <a:rPr lang="ru-RU" dirty="0"/>
              <a:t>в </a:t>
            </a:r>
            <a:r>
              <a:rPr lang="ru-RU" b="1" dirty="0"/>
              <a:t>единой информационной </a:t>
            </a:r>
            <a:r>
              <a:rPr lang="ru-RU" b="1" dirty="0" smtClean="0"/>
              <a:t>системе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1160798" y="2744053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187620" y="3759423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268578" y="5437673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781039" y="4566027"/>
            <a:ext cx="711144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Письмом первого заместителя Председателя Правительства Новосибирской области В.М. </a:t>
            </a:r>
            <a:r>
              <a:rPr lang="ru-RU" dirty="0" err="1"/>
              <a:t>Знаткова</a:t>
            </a:r>
            <a:r>
              <a:rPr lang="ru-RU" dirty="0"/>
              <a:t> от 19.12.2016 № 430/18-Вн </a:t>
            </a:r>
            <a:r>
              <a:rPr lang="ru-RU" dirty="0" smtClean="0"/>
              <a:t>при </a:t>
            </a:r>
            <a:r>
              <a:rPr lang="ru-RU" dirty="0"/>
              <a:t>установлении нормативов обеспечения функций глав муниципальных образований Новосибирской области </a:t>
            </a:r>
            <a:r>
              <a:rPr lang="ru-RU" dirty="0" smtClean="0"/>
              <a:t>рекомендовано не </a:t>
            </a:r>
            <a:r>
              <a:rPr lang="ru-RU" dirty="0"/>
              <a:t>превышать установленных правилами нормирования Новосибирской области нормативов </a:t>
            </a:r>
            <a:r>
              <a:rPr lang="ru-RU" dirty="0" smtClean="0"/>
              <a:t>для </a:t>
            </a:r>
            <a:r>
              <a:rPr lang="ru-RU" dirty="0"/>
              <a:t>руководителя или заместителя руководителя органа государственной власти, государственного органа.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1177965" y="1530317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185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Картинки по запросу нормирование закон 44 фз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584176" cy="120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трелка вправо 10"/>
          <p:cNvSpPr/>
          <p:nvPr/>
        </p:nvSpPr>
        <p:spPr>
          <a:xfrm>
            <a:off x="912002" y="4142374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927981" y="2852936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405164" y="2204864"/>
            <a:ext cx="75963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акты </a:t>
            </a:r>
            <a:r>
              <a:rPr lang="ru-RU" dirty="0"/>
              <a:t>приняты без учета нормативных правовых актов Новосибирской области, в том числе с превышением установленных правилами нормирования Новосибирской области нормативов для руководителя или заместителя руководителя органа государственной власти, государственного органа. </a:t>
            </a:r>
            <a:endParaRPr lang="ru-RU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1405164" y="4077072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акты </a:t>
            </a:r>
            <a:r>
              <a:rPr lang="ru-RU" dirty="0"/>
              <a:t>не приведены в соответствие с действующим законодательством. </a:t>
            </a:r>
          </a:p>
        </p:txBody>
      </p:sp>
    </p:spTree>
    <p:extLst>
      <p:ext uri="{BB962C8B-B14F-4D97-AF65-F5344CB8AC3E}">
        <p14:creationId xmlns:p14="http://schemas.microsoft.com/office/powerpoint/2010/main" val="2647700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497558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Провести ревизию принятых актов на предмет их соответствия </a:t>
            </a:r>
            <a:br>
              <a:rPr lang="ru-RU" dirty="0" smtClean="0"/>
            </a:br>
            <a:r>
              <a:rPr lang="ru-RU" dirty="0" smtClean="0"/>
              <a:t>Федеральному закон 44-ФЗ и рекомендациям, изложенным в </a:t>
            </a:r>
            <a:r>
              <a:rPr lang="ru-RU" dirty="0"/>
              <a:t>письме </a:t>
            </a:r>
            <a:endParaRPr lang="ru-RU" dirty="0" smtClean="0"/>
          </a:p>
          <a:p>
            <a:r>
              <a:rPr lang="ru-RU" dirty="0" smtClean="0"/>
              <a:t>В.М</a:t>
            </a:r>
            <a:r>
              <a:rPr lang="ru-RU" dirty="0"/>
              <a:t>. </a:t>
            </a:r>
            <a:r>
              <a:rPr lang="ru-RU" dirty="0" err="1"/>
              <a:t>Знаткова</a:t>
            </a:r>
            <a:r>
              <a:rPr lang="ru-RU" dirty="0"/>
              <a:t> от 19.12.2016 № 430/18-Вн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40851" y="2560836"/>
            <a:ext cx="74732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Проверить наличие, и в случае необходимости, разместить </a:t>
            </a:r>
            <a:r>
              <a:rPr lang="ru-RU" dirty="0"/>
              <a:t>в единой информационной </a:t>
            </a:r>
            <a:r>
              <a:rPr lang="ru-RU" dirty="0" smtClean="0"/>
              <a:t>системе:</a:t>
            </a:r>
          </a:p>
          <a:p>
            <a:r>
              <a:rPr lang="ru-RU" dirty="0"/>
              <a:t>п</a:t>
            </a:r>
            <a:r>
              <a:rPr lang="ru-RU" dirty="0" smtClean="0"/>
              <a:t>равила нормирования</a:t>
            </a:r>
          </a:p>
          <a:p>
            <a:r>
              <a:rPr lang="ru-RU" dirty="0" smtClean="0"/>
              <a:t>требования </a:t>
            </a:r>
            <a:r>
              <a:rPr lang="ru-RU" dirty="0"/>
              <a:t>к отдельным видам товаров, работ, услуг (в том числе предельные цены товаров, работ, услуг) </a:t>
            </a:r>
            <a:endParaRPr lang="ru-RU" dirty="0" smtClean="0"/>
          </a:p>
          <a:p>
            <a:r>
              <a:rPr lang="ru-RU" dirty="0" smtClean="0"/>
              <a:t>нормативные </a:t>
            </a:r>
            <a:r>
              <a:rPr lang="ru-RU" dirty="0"/>
              <a:t>затраты на обеспечение функций </a:t>
            </a:r>
            <a:r>
              <a:rPr lang="ru-RU" dirty="0" smtClean="0"/>
              <a:t>муниципальных </a:t>
            </a:r>
            <a:r>
              <a:rPr lang="ru-RU" dirty="0"/>
              <a:t>органов (включая соответственно территориальные органы и подведомственные казенные учреждения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66747" y="4941168"/>
            <a:ext cx="72212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Внести </a:t>
            </a:r>
            <a:r>
              <a:rPr lang="ru-RU" dirty="0"/>
              <a:t>в </a:t>
            </a:r>
            <a:r>
              <a:rPr lang="ru-RU" dirty="0" smtClean="0"/>
              <a:t>государственную </a:t>
            </a:r>
            <a:r>
              <a:rPr lang="ru-RU" dirty="0"/>
              <a:t>информационную систему в сфере закупок Новосибирской области </a:t>
            </a:r>
            <a:r>
              <a:rPr lang="ru-RU" dirty="0" smtClean="0"/>
              <a:t>данные </a:t>
            </a:r>
            <a:r>
              <a:rPr lang="ru-RU" dirty="0"/>
              <a:t>из своего ведомственного перечня о товарах, работах, услугах и их характеристиках (в том числе предельных ценах) в разрезе категорий (групп) </a:t>
            </a:r>
            <a:r>
              <a:rPr lang="ru-RU" dirty="0" smtClean="0"/>
              <a:t>должностей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082" y="451594"/>
            <a:ext cx="91374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целях соблюдения Федерального закона </a:t>
            </a:r>
            <a:r>
              <a:rPr lang="ru-RU" dirty="0"/>
              <a:t>44-ФЗ Городским </a:t>
            </a:r>
            <a:r>
              <a:rPr lang="ru-RU" dirty="0" smtClean="0"/>
              <a:t>округам </a:t>
            </a:r>
          </a:p>
          <a:p>
            <a:r>
              <a:rPr lang="ru-RU" dirty="0" smtClean="0"/>
              <a:t>Муниципальным районам и находящимся на их территории поселениям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082" y="980793"/>
            <a:ext cx="2259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в срок до </a:t>
            </a:r>
            <a:r>
              <a:rPr lang="ru-RU" b="1" dirty="0"/>
              <a:t>15.12.2017</a:t>
            </a:r>
            <a:r>
              <a:rPr lang="ru-RU" dirty="0"/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6119536"/>
            <a:ext cx="4767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(Письмо от 14 </a:t>
            </a:r>
            <a:r>
              <a:rPr lang="ru-RU" dirty="0"/>
              <a:t>ноября </a:t>
            </a:r>
            <a:r>
              <a:rPr lang="ru-RU" dirty="0" smtClean="0"/>
              <a:t>2017 № 01-16/1921/39)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611560" y="1772816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643537" y="3501008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43537" y="5373216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668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60649" y="2996952"/>
            <a:ext cx="4176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БЛАГОДАРЮ ЗА ВНИМАНИЕ !!!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4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4236557" cy="972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3" y="1700808"/>
            <a:ext cx="86343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соответствии с Посланием Президента Российской Федерации В.В. Путина Федеральному Собранию Российской Федерации (12 декабря 2013 г.) начата работа по формированию Национального рейтинга состояния инвестиционного климата в субъектах Российской Федерации.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2" y="3212976"/>
            <a:ext cx="6336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Основными задачами Национального рейтинга являются: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749299"/>
            <a:ext cx="76869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оценка состояния инвестиционного климата, включая результаты внедрения основных инструментов государственной политики и работу региональных властей в области его улучшения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5733256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мотивация и стимулирование региональных органов власти к реализации комплексной политики по улучшению инвестиционного климата с применением лучших практик.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93667" y="4869160"/>
            <a:ext cx="7826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выявление лучших региональных практик по отдельным аспектам инвестиционного климата;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395532" y="4077072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95536" y="5048309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95536" y="6050905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02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86557"/>
            <a:ext cx="4236557" cy="972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1772816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Показатели Национального рейтинга сгруппированы по 4 </a:t>
            </a:r>
            <a:r>
              <a:rPr lang="ru-RU" dirty="0" smtClean="0"/>
              <a:t>направлениям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0152" y="2204864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«Регуляторная среда» </a:t>
            </a:r>
            <a:r>
              <a:rPr lang="ru-RU" i="1" dirty="0"/>
              <a:t>(оценка эффективности процедур регистрации предприятий, прав собственности, подключения к электросетям, выдачи разрешений и лицензий,);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436510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«Доступность ресурсов и качественной инфраструктуры</a:t>
            </a:r>
            <a:r>
              <a:rPr lang="ru-RU" i="1" dirty="0"/>
              <a:t>» (оценка качества и доступности инфраструктуры, качество и доступность финансовой поддержки, трудовых ресурсов, эффективность процедур постановки на кадастровый учет и качество территориального планирования);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0152" y="3164775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«Институты для бизнеса» </a:t>
            </a:r>
            <a:r>
              <a:rPr lang="ru-RU" i="1" dirty="0"/>
              <a:t>(качество регионального законодательства о защите прав инвесторов, уровень административного давления на бизнес, эффективность организационных механизмов поддержки бизнеса, качество информационной поддержки);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0152" y="5589240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«Эффективность поддержки субъектов малого предпринимательства» (оценивается уровень развития малого предпринимательства в регионе, качество организационной, инфраструктурной и информационной поддержки СМП, эффективность финансовой и нефинансовой поддержки СМП).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395536" y="2522513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95540" y="3645024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95540" y="4797152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95536" y="5949280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53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9701"/>
            <a:ext cx="2082195" cy="104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1435541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/>
              <a:t>Методология расчета показателей Национального рейтинга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28919"/>
            <a:ext cx="8136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НАПРАВЛЕНИЕ «Г» ПОДДЕРЖКА МАЛОГО И СРЕДНЕГО ПРЕДПРИНИМАТЕЛЬСТВА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29931" y="2276872"/>
            <a:ext cx="1742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Показатель Г3.2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90382" y="2708920"/>
            <a:ext cx="71287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Доля заключенных контрактов с субъектами </a:t>
            </a:r>
            <a:r>
              <a:rPr lang="ru-RU" dirty="0" smtClean="0"/>
              <a:t>малого</a:t>
            </a:r>
            <a:r>
              <a:rPr lang="ru-RU" dirty="0"/>
              <a:t>  предпринимательства по процедурам торгов и запросов котировок, проведенным для субъектов малого предпринимательства в контрактной системе в сфере закупок товаров, работ, услуг для обеспечения государственных и муниципальных нужд, в общей стоимости заключенных государственных и муниципальных контрактов в субъекте Российской Федерации </a:t>
            </a:r>
          </a:p>
        </p:txBody>
      </p:sp>
    </p:spTree>
    <p:extLst>
      <p:ext uri="{BB962C8B-B14F-4D97-AF65-F5344CB8AC3E}">
        <p14:creationId xmlns:p14="http://schemas.microsoft.com/office/powerpoint/2010/main" val="299275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6852" y="6381328"/>
            <a:ext cx="66602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Методология расчета https://asi.ru/regions/rating/methodology/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61" y="265063"/>
            <a:ext cx="2084387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7861" y="1859339"/>
            <a:ext cx="3632051" cy="4377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Доля заключенных контрактов с субъектами малого  предпринимательства по процедурам торгов и запросов котировок, проведенным для субъектов малого предпринимательства в контрактной системе в сфере закупок товаров, работ, услуг для обеспечения государственных и муниципальных нужд, в общей стоимости заключенных государственных и муниципальных контрактов в субъекте Российской Федерации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81593" y="3605827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 % ) =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11960" y="196270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общая стоимость заключенных государственных и муниципальных контрактов с субъектами малого предпринимательства по процедурам торгов и запросов котировок, проведенным для субъектов малого предпринимательства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58085" y="3861048"/>
            <a:ext cx="42023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общая стоимость заключенных государственных и муниципальных контрактов в субъекте </a:t>
            </a:r>
            <a:r>
              <a:rPr lang="ru-RU" dirty="0" smtClean="0"/>
              <a:t>РФ *</a:t>
            </a:r>
            <a:endParaRPr lang="ru-RU" dirty="0"/>
          </a:p>
        </p:txBody>
      </p:sp>
      <p:cxnSp>
        <p:nvCxnSpPr>
          <p:cNvPr id="9" name="Прямая соединительная линия 8"/>
          <p:cNvCxnSpPr>
            <a:stCxn id="5" idx="3"/>
          </p:cNvCxnSpPr>
          <p:nvPr/>
        </p:nvCxnSpPr>
        <p:spPr>
          <a:xfrm>
            <a:off x="4299446" y="3790493"/>
            <a:ext cx="450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518248" y="56612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* В </a:t>
            </a:r>
            <a:r>
              <a:rPr lang="ru-RU" dirty="0"/>
              <a:t>знаменателе учитываются закупки у единственного поставщика.</a:t>
            </a:r>
          </a:p>
        </p:txBody>
      </p:sp>
    </p:spTree>
    <p:extLst>
      <p:ext uri="{BB962C8B-B14F-4D97-AF65-F5344CB8AC3E}">
        <p14:creationId xmlns:p14="http://schemas.microsoft.com/office/powerpoint/2010/main" val="517208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79512" y="692696"/>
            <a:ext cx="3227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 числитель отношения </a:t>
            </a:r>
            <a:r>
              <a:rPr lang="ru-RU" dirty="0"/>
              <a:t>входит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119675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общая стоимость заключенных государственных и муниципальных контрактов с субъектами малого предпринимательства по процедурам </a:t>
            </a:r>
            <a:r>
              <a:rPr lang="ru-RU" b="1" dirty="0"/>
              <a:t>торгов</a:t>
            </a:r>
            <a:r>
              <a:rPr lang="ru-RU" dirty="0"/>
              <a:t> и запросов котировок, проведенным для субъектов малого предпринимательства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01935" y="2204864"/>
            <a:ext cx="6030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В Федеральном </a:t>
            </a:r>
            <a:r>
              <a:rPr lang="ru-RU" dirty="0" smtClean="0"/>
              <a:t>законе </a:t>
            </a:r>
            <a:r>
              <a:rPr lang="ru-RU" dirty="0"/>
              <a:t>№ </a:t>
            </a:r>
            <a:r>
              <a:rPr lang="ru-RU" dirty="0" smtClean="0"/>
              <a:t>44-ФЗ </a:t>
            </a:r>
            <a:r>
              <a:rPr lang="ru-RU" dirty="0"/>
              <a:t>понятие торги отсутствует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43608" y="2636912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Согласно Гражданскому кодексу Российской Федерации под торгами понимаются аукционы и конкурсы.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84728" y="3356992"/>
            <a:ext cx="7335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Частью 2 статьи 24 Федеральном </a:t>
            </a:r>
            <a:r>
              <a:rPr lang="ru-RU" dirty="0" smtClean="0"/>
              <a:t>закона № 44-ФЗ </a:t>
            </a:r>
            <a:r>
              <a:rPr lang="ru-RU" dirty="0"/>
              <a:t>аукционы и конкурсы отнесены к конкурентным способам определения поставщиков (подрядчиков, исполнителей) и подразделяются </a:t>
            </a:r>
            <a:r>
              <a:rPr lang="ru-RU" dirty="0" smtClean="0"/>
              <a:t>на: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232247" y="4509120"/>
            <a:ext cx="63001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открытый конкурс, конкурс с ограниченным участием, двухэтапный конкурс, закрытый конкурс, закрытый конкурс с ограниченным участием, закрытый двухэтапный конкурс,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202846" y="56612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аукцион в электронной форме (также - электронный аукцион), закрытый аукцион.</a:t>
            </a:r>
          </a:p>
        </p:txBody>
      </p:sp>
      <p:sp>
        <p:nvSpPr>
          <p:cNvPr id="18" name="Стрелка вправо 17"/>
          <p:cNvSpPr/>
          <p:nvPr/>
        </p:nvSpPr>
        <p:spPr>
          <a:xfrm>
            <a:off x="1736254" y="4797152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1736250" y="5805264"/>
            <a:ext cx="2160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930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548680"/>
            <a:ext cx="3489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В знаменатель отношения входит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80728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общая стоимость заключенных государственных и муниципальных контрактов в субъекте Российской Федерации. В знаменателе учитываются закупки у единственного поставщика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916832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соответствии с частью 1 статьи 24 Закона 44-ФЗ заказчики при осуществлении закупок используют конкурентные способы определения поставщиков (подрядчиков, исполнителей) или осуществляют закупки у единственного поставщика (подрядчика, исполнителя).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3125867"/>
            <a:ext cx="7200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Частью 2 статьи 24 Закона 44-ФЗ к конкурентным способам определения поставщиков (подрядчиков, исполнителей) относятся открытый конкурс, конкурс с ограниченным участием, двухэтапный конкурс, закрытый конкурс, закрытый конкурс с ограниченным участием, закрытый двухэтапный конкурс, аукцион в электронной форме (также - электронный аукцион), закрытый аукцион, запрос котировок, запрос предложений.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5172293"/>
            <a:ext cx="70019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Частью 3 статьи 30 Закона 44-ФЗ предусмотрена возможность в извещениях об осуществлении закупок устанавливать ограничение в отношении участников закупок, которыми могут быть только субъекты малого предпринимательства, социально ориентированные некоммерческие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00670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93270" y="836712"/>
            <a:ext cx="70032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общая стоимость </a:t>
            </a:r>
            <a:r>
              <a:rPr lang="ru-RU" dirty="0"/>
              <a:t>заключенных государственных и муниципальных контрактов с субъектами малого предпринимательства по процедурам открытых конкурсов, конкурсов с ограниченным участием, двухэтапных конкурсов, закрытых конкурсов, закрытых конкурсов с ограниченным участием, закрытых двухэтапных конкурсов, аукционов в электронной форме (также - электронных аукционов), закрытых аукционов и запросов котировок, проведенным для субъектов малого предпринимательства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3212976"/>
            <a:ext cx="68958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общая стоимость </a:t>
            </a:r>
            <a:r>
              <a:rPr lang="ru-RU" dirty="0"/>
              <a:t>заключенных государственных и муниципальных контрактов по процедурам открытых конкурсов, конкурсов с ограниченным участием, двухэтапных конкурсов, закрытых конкурсов, закрытых конкурсов с ограниченным участием, закрытых двухэтапных конкурсов, аукционов в электронной форме (также - электронных аукционов), закрытых аукционов, запросов котировок, запросов предложений и закупок у единственного поставщика (подрядчика, исполнителя</a:t>
            </a:r>
            <a:r>
              <a:rPr lang="ru-RU" dirty="0" smtClean="0"/>
              <a:t>), </a:t>
            </a:r>
            <a:r>
              <a:rPr lang="ru-RU" dirty="0"/>
              <a:t>проведенным, в том числе, для субъектов малого предпринимательства, социально ориентированных некоммерческих организаций</a:t>
            </a:r>
          </a:p>
        </p:txBody>
      </p:sp>
      <p:cxnSp>
        <p:nvCxnSpPr>
          <p:cNvPr id="6" name="Прямая соединительная линия 5"/>
          <p:cNvCxnSpPr>
            <a:stCxn id="8" idx="3"/>
          </p:cNvCxnSpPr>
          <p:nvPr/>
        </p:nvCxnSpPr>
        <p:spPr>
          <a:xfrm>
            <a:off x="2411760" y="3172326"/>
            <a:ext cx="66967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2960370"/>
            <a:ext cx="1742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Показатель Г3.2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93907" y="2987660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 % ) =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922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25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1947" y="395372"/>
            <a:ext cx="4733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отличие методологии расчета </a:t>
            </a:r>
            <a:r>
              <a:rPr lang="ru-RU" dirty="0" smtClean="0"/>
              <a:t>Показателя Г3.2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3346" y="705470"/>
            <a:ext cx="89644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 порядка расчета доли участия субъектов малого предпринимательства, социально ориентированных некоммерческих организаций в </a:t>
            </a:r>
            <a:r>
              <a:rPr lang="ru-RU" dirty="0" smtClean="0"/>
              <a:t>закупках </a:t>
            </a:r>
            <a:r>
              <a:rPr lang="ru-RU" dirty="0"/>
              <a:t>в соответствии со статьей 30 Федерального закона </a:t>
            </a:r>
            <a:r>
              <a:rPr lang="ru-RU" dirty="0" smtClean="0"/>
              <a:t>№ </a:t>
            </a:r>
            <a:r>
              <a:rPr lang="ru-RU" dirty="0"/>
              <a:t>44-ФЗ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30601" y="2787822"/>
            <a:ext cx="423210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общая стоимость заключенных государственных и муниципальных контрактов с субъектами малого предпринимательства по процедурам торгов и запросов котировок, проведенных для субъектов малого предпринимательства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83632" y="2780928"/>
            <a:ext cx="5060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объем закупок осуществленных путем проведения открытых конкурсов, конкурсов с ограниченным участием, двухэтапных конкурсов, электронных аукционов, запросов котировок, запросов предложений, в которых участниками закупок являются только субъекты малого предпринимательства, социально ориентированные некоммерческие организации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427984" y="2191379"/>
            <a:ext cx="4183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татья </a:t>
            </a:r>
            <a:r>
              <a:rPr lang="ru-RU" dirty="0"/>
              <a:t>30 Федерального закона № 44-ФЗ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83568" y="2192327"/>
            <a:ext cx="1742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Показатель Г3.2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7466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1424</Words>
  <Application>Microsoft Office PowerPoint</Application>
  <PresentationFormat>Экран (4:3)</PresentationFormat>
  <Paragraphs>100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Баснак Дмитрий Викторович</dc:creator>
  <cp:lastModifiedBy>Головин Алексей Николаевич</cp:lastModifiedBy>
  <cp:revision>1</cp:revision>
  <dcterms:created xsi:type="dcterms:W3CDTF">2017-11-16T10:14:00Z</dcterms:created>
  <dcterms:modified xsi:type="dcterms:W3CDTF">2017-11-17T08:04:07Z</dcterms:modified>
</cp:coreProperties>
</file>